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nva Sans" panose="020B0503030501040103" pitchFamily="34" charset="0"/>
      <p:regular r:id="rId22"/>
    </p:embeddedFont>
    <p:embeddedFont>
      <p:font typeface="Canva Sans Bold" panose="020B0803030501040103" pitchFamily="34" charset="0"/>
      <p:regular r:id="rId23"/>
      <p:bold r:id="rId24"/>
    </p:embeddedFont>
    <p:embeddedFont>
      <p:font typeface="Harlow" panose="02000505020000020003" pitchFamily="2" charset="0"/>
      <p:regular r:id="rId25"/>
    </p:embeddedFont>
    <p:embeddedFont>
      <p:font typeface="Times New Roman Bold" panose="02030802070405020303" pitchFamily="18" charset="77"/>
      <p:regular r:id="rId26"/>
      <p:bold r:id="rId27"/>
    </p:embeddedFont>
    <p:embeddedFont>
      <p:font typeface="Times New Roman Bold Italics" panose="02030802070405090303" pitchFamily="18" charset="77"/>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80" d="100"/>
          <a:sy n="80" d="100"/>
        </p:scale>
        <p:origin x="30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Observations:</a:t>
            </a:r>
          </a:p>
          <a:p>
            <a:endParaRPr lang="en-US"/>
          </a:p>
          <a:p>
            <a:r>
              <a:rPr lang="en-US"/>
              <a:t>H&amp;M dominates with 77.3% of stores, reflecting its global presence, affordability, and expansion strategy.</a:t>
            </a:r>
          </a:p>
          <a:p>
            <a:endParaRPr lang="en-US"/>
          </a:p>
          <a:p>
            <a:r>
              <a:rPr lang="en-US"/>
              <a:t>Forever 21 holds 16.3%, maintaining a strong market presence, especially among younger shoppers.</a:t>
            </a:r>
          </a:p>
          <a:p>
            <a:endParaRPr lang="en-US"/>
          </a:p>
          <a:p>
            <a:r>
              <a:rPr lang="en-US"/>
              <a:t>GAP (3.6%) and ZARA (2.8%) have a smaller footprint, likely due to selective store placement (GAP) and a flagship-focused model (ZARA).</a:t>
            </a:r>
          </a:p>
          <a:p>
            <a:endParaRPr lang="en-US"/>
          </a:p>
          <a:p>
            <a:r>
              <a:rPr lang="en-US"/>
              <a:t>The uneven distribution highlights H&amp;M’s competitive edge in supply chain, pricing, and global reach, while others may prioritize niche markets or online retail.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4339" r="-44339"/>
              </a:stretch>
            </a:blipFill>
          </p:spPr>
          <p:txBody>
            <a:bodyPr/>
            <a:lstStyle/>
            <a:p>
              <a:endParaRPr lang="en-US"/>
            </a:p>
          </p:txBody>
        </p:sp>
      </p:grpSp>
      <p:sp>
        <p:nvSpPr>
          <p:cNvPr id="4" name="Freeform 4"/>
          <p:cNvSpPr/>
          <p:nvPr/>
        </p:nvSpPr>
        <p:spPr>
          <a:xfrm>
            <a:off x="7973751" y="6415110"/>
            <a:ext cx="8727621" cy="7743780"/>
          </a:xfrm>
          <a:custGeom>
            <a:avLst/>
            <a:gdLst/>
            <a:ahLst/>
            <a:cxnLst/>
            <a:rect l="l" t="t" r="r" b="b"/>
            <a:pathLst>
              <a:path w="8727621" h="7743780">
                <a:moveTo>
                  <a:pt x="0" y="0"/>
                </a:moveTo>
                <a:lnTo>
                  <a:pt x="8727621" y="0"/>
                </a:lnTo>
                <a:lnTo>
                  <a:pt x="8727621" y="7743780"/>
                </a:lnTo>
                <a:lnTo>
                  <a:pt x="0" y="7743780"/>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799675" y="1372308"/>
            <a:ext cx="9578838" cy="1619250"/>
          </a:xfrm>
          <a:prstGeom prst="rect">
            <a:avLst/>
          </a:prstGeom>
        </p:spPr>
        <p:txBody>
          <a:bodyPr lIns="0" tIns="0" rIns="0" bIns="0" rtlCol="0" anchor="t">
            <a:spAutoFit/>
          </a:bodyPr>
          <a:lstStyle/>
          <a:p>
            <a:pPr marL="0" lvl="0" indent="0" algn="l">
              <a:lnSpc>
                <a:spcPts val="12479"/>
              </a:lnSpc>
            </a:pPr>
            <a:r>
              <a:rPr lang="en-US" sz="10399">
                <a:solidFill>
                  <a:srgbClr val="000000"/>
                </a:solidFill>
                <a:latin typeface="Harlow"/>
                <a:ea typeface="Harlow"/>
                <a:cs typeface="Harlow"/>
                <a:sym typeface="Harlow"/>
              </a:rPr>
              <a:t> Fast Fashion</a:t>
            </a:r>
          </a:p>
        </p:txBody>
      </p:sp>
      <p:grpSp>
        <p:nvGrpSpPr>
          <p:cNvPr id="6" name="Group 6"/>
          <p:cNvGrpSpPr/>
          <p:nvPr/>
        </p:nvGrpSpPr>
        <p:grpSpPr>
          <a:xfrm>
            <a:off x="1028700" y="4369160"/>
            <a:ext cx="6945051" cy="4889140"/>
            <a:chOff x="0" y="0"/>
            <a:chExt cx="9260067" cy="6518854"/>
          </a:xfrm>
        </p:grpSpPr>
        <p:sp>
          <p:nvSpPr>
            <p:cNvPr id="7" name="TextBox 7"/>
            <p:cNvSpPr txBox="1"/>
            <p:nvPr/>
          </p:nvSpPr>
          <p:spPr>
            <a:xfrm>
              <a:off x="0" y="3016194"/>
              <a:ext cx="9260067" cy="3502660"/>
            </a:xfrm>
            <a:prstGeom prst="rect">
              <a:avLst/>
            </a:prstGeom>
          </p:spPr>
          <p:txBody>
            <a:bodyPr lIns="0" tIns="0" rIns="0" bIns="0" rtlCol="0" anchor="t">
              <a:spAutoFit/>
            </a:bodyPr>
            <a:lstStyle/>
            <a:p>
              <a:pPr marL="0" lvl="0" indent="0" algn="l">
                <a:lnSpc>
                  <a:spcPts val="3450"/>
                </a:lnSpc>
              </a:pPr>
              <a:r>
                <a:rPr lang="en-US" sz="2300" b="1" spc="23">
                  <a:solidFill>
                    <a:srgbClr val="000000"/>
                  </a:solidFill>
                  <a:latin typeface="Times New Roman Bold"/>
                  <a:ea typeface="Times New Roman Bold"/>
                  <a:cs typeface="Times New Roman Bold"/>
                  <a:sym typeface="Times New Roman Bold"/>
                  <a:hlinkClick r:id="rId5" tooltip="https://docs.google.com/spreadsheets/d/1DUF2isFWsqVSYhbaACYtbgcLi_YjDqpE3GLQIVgkKQg/edit#gid=69851113"/>
                </a:rPr>
                <a:t>Team Members:</a:t>
              </a:r>
            </a:p>
            <a:p>
              <a:pPr marL="0" lvl="0" indent="0" algn="l">
                <a:lnSpc>
                  <a:spcPts val="3450"/>
                </a:lnSpc>
              </a:pPr>
              <a:r>
                <a:rPr lang="en-US" sz="2300" spc="23">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Arina Chen</a:t>
              </a:r>
            </a:p>
            <a:p>
              <a:pPr marL="0" lvl="0" indent="0" algn="l">
                <a:lnSpc>
                  <a:spcPts val="3450"/>
                </a:lnSpc>
              </a:pPr>
              <a:r>
                <a:rPr lang="en-US" sz="2300" spc="23">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Ming Chang</a:t>
              </a:r>
            </a:p>
            <a:p>
              <a:pPr marL="0" lvl="0" indent="0" algn="l">
                <a:lnSpc>
                  <a:spcPts val="3450"/>
                </a:lnSpc>
              </a:pPr>
              <a:r>
                <a:rPr lang="en-US" sz="2300" spc="23">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Jeffrey John Kennedy</a:t>
              </a:r>
            </a:p>
            <a:p>
              <a:pPr marL="0" lvl="0" indent="0" algn="l">
                <a:lnSpc>
                  <a:spcPts val="3450"/>
                </a:lnSpc>
              </a:pPr>
              <a:r>
                <a:rPr lang="en-US" sz="2300" spc="23">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Vishnu Kora</a:t>
              </a:r>
            </a:p>
            <a:p>
              <a:pPr marL="0" lvl="0" indent="0" algn="l">
                <a:lnSpc>
                  <a:spcPts val="3450"/>
                </a:lnSpc>
              </a:pPr>
              <a:r>
                <a:rPr lang="en-US" sz="2300" spc="23">
                  <a:solidFill>
                    <a:srgbClr val="000000"/>
                  </a:solidFill>
                  <a:latin typeface="Times New Roman"/>
                  <a:ea typeface="Times New Roman"/>
                  <a:cs typeface="Times New Roman"/>
                  <a:sym typeface="Times New Roman"/>
                  <a:hlinkClick r:id="rId5" tooltip="https://docs.google.com/spreadsheets/d/1DUF2isFWsqVSYhbaACYtbgcLi_YjDqpE3GLQIVgkKQg/edit#gid=69851113"/>
                </a:rPr>
                <a:t>Rutuja Patel</a:t>
              </a:r>
            </a:p>
          </p:txBody>
        </p:sp>
        <p:sp>
          <p:nvSpPr>
            <p:cNvPr id="8" name="TextBox 8"/>
            <p:cNvSpPr txBox="1"/>
            <p:nvPr/>
          </p:nvSpPr>
          <p:spPr>
            <a:xfrm>
              <a:off x="0" y="-85725"/>
              <a:ext cx="9260067" cy="2426848"/>
            </a:xfrm>
            <a:prstGeom prst="rect">
              <a:avLst/>
            </a:prstGeom>
          </p:spPr>
          <p:txBody>
            <a:bodyPr lIns="0" tIns="0" rIns="0" bIns="0" rtlCol="0" anchor="t">
              <a:spAutoFit/>
            </a:bodyPr>
            <a:lstStyle/>
            <a:p>
              <a:pPr marL="0" lvl="0" indent="0" algn="l">
                <a:lnSpc>
                  <a:spcPts val="3568"/>
                </a:lnSpc>
              </a:pPr>
              <a:r>
                <a:rPr lang="en-US" sz="2744">
                  <a:solidFill>
                    <a:srgbClr val="000000"/>
                  </a:solidFill>
                  <a:latin typeface="Times New Roman"/>
                  <a:ea typeface="Times New Roman"/>
                  <a:cs typeface="Times New Roman"/>
                  <a:sym typeface="Times New Roman"/>
                </a:rPr>
                <a:t>UNDERSTANDING BUSINESS DYNAMICS, CUSTOMER SENTIMENT, AND MARKET TRENDS : </a:t>
              </a:r>
            </a:p>
            <a:p>
              <a:pPr marL="0" lvl="0" indent="0" algn="l">
                <a:lnSpc>
                  <a:spcPts val="3568"/>
                </a:lnSpc>
              </a:pPr>
              <a:r>
                <a:rPr lang="en-US" sz="2744">
                  <a:solidFill>
                    <a:srgbClr val="000000"/>
                  </a:solidFill>
                  <a:latin typeface="Times New Roman"/>
                  <a:ea typeface="Times New Roman"/>
                  <a:cs typeface="Times New Roman"/>
                  <a:sym typeface="Times New Roman"/>
                </a:rPr>
                <a:t>A DATA-DRIVEN ANALYSIS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7180392" y="667172"/>
            <a:ext cx="11107608" cy="3726177"/>
          </a:xfrm>
          <a:custGeom>
            <a:avLst/>
            <a:gdLst/>
            <a:ahLst/>
            <a:cxnLst/>
            <a:rect l="l" t="t" r="r" b="b"/>
            <a:pathLst>
              <a:path w="11107608" h="3726177">
                <a:moveTo>
                  <a:pt x="0" y="0"/>
                </a:moveTo>
                <a:lnTo>
                  <a:pt x="11107608" y="0"/>
                </a:lnTo>
                <a:lnTo>
                  <a:pt x="11107608" y="3726177"/>
                </a:lnTo>
                <a:lnTo>
                  <a:pt x="0" y="3726177"/>
                </a:lnTo>
                <a:lnTo>
                  <a:pt x="0" y="0"/>
                </a:lnTo>
                <a:close/>
              </a:path>
            </a:pathLst>
          </a:custGeom>
          <a:blipFill>
            <a:blip r:embed="rId2"/>
            <a:stretch>
              <a:fillRect b="-3528"/>
            </a:stretch>
          </a:blipFill>
        </p:spPr>
        <p:txBody>
          <a:bodyPr/>
          <a:lstStyle/>
          <a:p>
            <a:endParaRPr lang="en-US"/>
          </a:p>
        </p:txBody>
      </p:sp>
      <p:sp>
        <p:nvSpPr>
          <p:cNvPr id="3" name="TextBox 3"/>
          <p:cNvSpPr txBox="1"/>
          <p:nvPr/>
        </p:nvSpPr>
        <p:spPr>
          <a:xfrm>
            <a:off x="502840" y="933450"/>
            <a:ext cx="5882466" cy="887095"/>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Review Count</a:t>
            </a:r>
          </a:p>
        </p:txBody>
      </p:sp>
      <p:sp>
        <p:nvSpPr>
          <p:cNvPr id="4" name="TextBox 4"/>
          <p:cNvSpPr txBox="1"/>
          <p:nvPr/>
        </p:nvSpPr>
        <p:spPr>
          <a:xfrm>
            <a:off x="502840" y="2691647"/>
            <a:ext cx="5882466" cy="7190105"/>
          </a:xfrm>
          <a:prstGeom prst="rect">
            <a:avLst/>
          </a:prstGeom>
        </p:spPr>
        <p:txBody>
          <a:bodyPr lIns="0" tIns="0" rIns="0" bIns="0" rtlCol="0" anchor="t">
            <a:spAutoFit/>
          </a:bodyPr>
          <a:lstStyle/>
          <a:p>
            <a:pPr algn="l">
              <a:lnSpc>
                <a:spcPts val="3220"/>
              </a:lnSpc>
            </a:pPr>
            <a:r>
              <a:rPr lang="en-US" sz="2300">
                <a:solidFill>
                  <a:srgbClr val="000000"/>
                </a:solidFill>
                <a:latin typeface="Canva Sans"/>
                <a:ea typeface="Canva Sans"/>
                <a:cs typeface="Canva Sans"/>
                <a:sym typeface="Canva Sans"/>
              </a:rPr>
              <a:t>The goal of this analysis is to compare the total number of reviews received by fast fashion brands versus other brands. By summing up the review counts for each category, we can assess consumer engagement and popularity.</a:t>
            </a:r>
          </a:p>
          <a:p>
            <a:pPr algn="l">
              <a:lnSpc>
                <a:spcPts val="3220"/>
              </a:lnSpc>
            </a:pPr>
            <a:endParaRPr lang="en-US" sz="2300">
              <a:solidFill>
                <a:srgbClr val="000000"/>
              </a:solidFill>
              <a:latin typeface="Canva Sans"/>
              <a:ea typeface="Canva Sans"/>
              <a:cs typeface="Canva Sans"/>
              <a:sym typeface="Canva Sans"/>
            </a:endParaRPr>
          </a:p>
          <a:p>
            <a:pPr algn="l">
              <a:lnSpc>
                <a:spcPts val="3220"/>
              </a:lnSpc>
            </a:pPr>
            <a:r>
              <a:rPr lang="en-US" sz="2300" b="1">
                <a:solidFill>
                  <a:srgbClr val="000000"/>
                </a:solidFill>
                <a:latin typeface="Canva Sans Bold"/>
                <a:ea typeface="Canva Sans Bold"/>
                <a:cs typeface="Canva Sans Bold"/>
                <a:sym typeface="Canva Sans Bold"/>
              </a:rPr>
              <a:t>Findings</a:t>
            </a:r>
          </a:p>
          <a:p>
            <a:pPr algn="l">
              <a:lnSpc>
                <a:spcPts val="3220"/>
              </a:lnSpc>
            </a:pPr>
            <a:r>
              <a:rPr lang="en-US" sz="2300">
                <a:solidFill>
                  <a:srgbClr val="000000"/>
                </a:solidFill>
                <a:latin typeface="Canva Sans"/>
                <a:ea typeface="Canva Sans"/>
                <a:cs typeface="Canva Sans"/>
                <a:sym typeface="Canva Sans"/>
              </a:rPr>
              <a:t>From the dataset, the total number of reviews is distributed as follows:</a:t>
            </a:r>
          </a:p>
          <a:p>
            <a:pPr marL="496571" lvl="1" indent="-248285" algn="l">
              <a:lnSpc>
                <a:spcPts val="3220"/>
              </a:lnSpc>
              <a:buFont typeface="Arial"/>
              <a:buChar char="•"/>
            </a:pPr>
            <a:r>
              <a:rPr lang="en-US" sz="2300">
                <a:solidFill>
                  <a:srgbClr val="000000"/>
                </a:solidFill>
                <a:latin typeface="Canva Sans"/>
                <a:ea typeface="Canva Sans"/>
                <a:cs typeface="Canva Sans"/>
                <a:sym typeface="Canva Sans"/>
              </a:rPr>
              <a:t>Other Fashion Brands (is_fast_fashion = 0): 382,332 reviews</a:t>
            </a:r>
          </a:p>
          <a:p>
            <a:pPr marL="496571" lvl="1" indent="-248285" algn="l">
              <a:lnSpc>
                <a:spcPts val="3220"/>
              </a:lnSpc>
              <a:buFont typeface="Arial"/>
              <a:buChar char="•"/>
            </a:pPr>
            <a:r>
              <a:rPr lang="en-US" sz="2300">
                <a:solidFill>
                  <a:srgbClr val="000000"/>
                </a:solidFill>
                <a:latin typeface="Canva Sans"/>
                <a:ea typeface="Canva Sans"/>
                <a:cs typeface="Canva Sans"/>
                <a:sym typeface="Canva Sans"/>
              </a:rPr>
              <a:t>Fast Fashion Brands (is_fast_fashion = 1): 14,733 reviews</a:t>
            </a:r>
          </a:p>
          <a:p>
            <a:pPr algn="l">
              <a:lnSpc>
                <a:spcPts val="3220"/>
              </a:lnSpc>
            </a:pPr>
            <a:endParaRPr lang="en-US" sz="2300">
              <a:solidFill>
                <a:srgbClr val="000000"/>
              </a:solidFill>
              <a:latin typeface="Canva Sans"/>
              <a:ea typeface="Canva Sans"/>
              <a:cs typeface="Canva Sans"/>
              <a:sym typeface="Canva Sans"/>
            </a:endParaRPr>
          </a:p>
          <a:p>
            <a:pPr algn="l">
              <a:lnSpc>
                <a:spcPts val="3220"/>
              </a:lnSpc>
            </a:pPr>
            <a:endParaRPr lang="en-US" sz="2300">
              <a:solidFill>
                <a:srgbClr val="000000"/>
              </a:solidFill>
              <a:latin typeface="Canva Sans"/>
              <a:ea typeface="Canva Sans"/>
              <a:cs typeface="Canva Sans"/>
              <a:sym typeface="Canva Sans"/>
            </a:endParaRPr>
          </a:p>
          <a:p>
            <a:pPr algn="l">
              <a:lnSpc>
                <a:spcPts val="3220"/>
              </a:lnSpc>
            </a:pPr>
            <a:endParaRPr lang="en-US" sz="2300">
              <a:solidFill>
                <a:srgbClr val="000000"/>
              </a:solidFill>
              <a:latin typeface="Canva Sans"/>
              <a:ea typeface="Canva Sans"/>
              <a:cs typeface="Canva Sans"/>
              <a:sym typeface="Canva Sans"/>
            </a:endParaRPr>
          </a:p>
          <a:p>
            <a:pPr algn="l">
              <a:lnSpc>
                <a:spcPts val="3220"/>
              </a:lnSpc>
            </a:pPr>
            <a:endParaRPr lang="en-US" sz="2300">
              <a:solidFill>
                <a:srgbClr val="000000"/>
              </a:solidFill>
              <a:latin typeface="Canva Sans"/>
              <a:ea typeface="Canva Sans"/>
              <a:cs typeface="Canva Sans"/>
              <a:sym typeface="Canva Sans"/>
            </a:endParaRPr>
          </a:p>
        </p:txBody>
      </p:sp>
      <p:sp>
        <p:nvSpPr>
          <p:cNvPr id="5" name="TextBox 5"/>
          <p:cNvSpPr txBox="1"/>
          <p:nvPr/>
        </p:nvSpPr>
        <p:spPr>
          <a:xfrm>
            <a:off x="7390064" y="4707252"/>
            <a:ext cx="10934031" cy="5589905"/>
          </a:xfrm>
          <a:prstGeom prst="rect">
            <a:avLst/>
          </a:prstGeom>
        </p:spPr>
        <p:txBody>
          <a:bodyPr lIns="0" tIns="0" rIns="0" bIns="0" rtlCol="0" anchor="t">
            <a:spAutoFit/>
          </a:bodyPr>
          <a:lstStyle/>
          <a:p>
            <a:pPr algn="l">
              <a:lnSpc>
                <a:spcPts val="3220"/>
              </a:lnSpc>
            </a:pPr>
            <a:r>
              <a:rPr lang="en-US" sz="2300" b="1">
                <a:solidFill>
                  <a:srgbClr val="000000"/>
                </a:solidFill>
                <a:latin typeface="Canva Sans Bold"/>
                <a:ea typeface="Canva Sans Bold"/>
                <a:cs typeface="Canva Sans Bold"/>
                <a:sym typeface="Canva Sans Bold"/>
              </a:rPr>
              <a:t>Insights &amp; Interpretation</a:t>
            </a:r>
          </a:p>
          <a:p>
            <a:pPr marL="496571" lvl="1" indent="-248285" algn="l">
              <a:lnSpc>
                <a:spcPts val="3220"/>
              </a:lnSpc>
              <a:buFont typeface="Arial"/>
              <a:buChar char="•"/>
            </a:pPr>
            <a:r>
              <a:rPr lang="en-US" sz="2300" b="1">
                <a:solidFill>
                  <a:srgbClr val="000000"/>
                </a:solidFill>
                <a:latin typeface="Canva Sans Bold"/>
                <a:ea typeface="Canva Sans Bold"/>
                <a:cs typeface="Canva Sans Bold"/>
                <a:sym typeface="Canva Sans Bold"/>
              </a:rPr>
              <a:t>Dominance of Other Brands</a:t>
            </a:r>
            <a:r>
              <a:rPr lang="en-US" sz="2300">
                <a:solidFill>
                  <a:srgbClr val="000000"/>
                </a:solidFill>
                <a:latin typeface="Canva Sans"/>
                <a:ea typeface="Canva Sans"/>
                <a:cs typeface="Canva Sans"/>
                <a:sym typeface="Canva Sans"/>
              </a:rPr>
              <a:t>: Traditional or premium brands receive significantly higher engagement, with 382,332 reviews.</a:t>
            </a:r>
          </a:p>
          <a:p>
            <a:pPr marL="496571" lvl="1" indent="-248285" algn="l">
              <a:lnSpc>
                <a:spcPts val="3220"/>
              </a:lnSpc>
              <a:buFont typeface="Arial"/>
              <a:buChar char="•"/>
            </a:pPr>
            <a:r>
              <a:rPr lang="en-US" sz="2300" b="1">
                <a:solidFill>
                  <a:srgbClr val="000000"/>
                </a:solidFill>
                <a:latin typeface="Canva Sans Bold"/>
                <a:ea typeface="Canva Sans Bold"/>
                <a:cs typeface="Canva Sans Bold"/>
                <a:sym typeface="Canva Sans Bold"/>
              </a:rPr>
              <a:t>Lower Reviews for Fast Fashion</a:t>
            </a:r>
            <a:r>
              <a:rPr lang="en-US" sz="2300">
                <a:solidFill>
                  <a:srgbClr val="000000"/>
                </a:solidFill>
                <a:latin typeface="Canva Sans"/>
                <a:ea typeface="Canva Sans"/>
                <a:cs typeface="Canva Sans"/>
                <a:sym typeface="Canva Sans"/>
              </a:rPr>
              <a:t>: With only 14,733 reviews, fast fashion brands may have lower customer engagement or loyalty.</a:t>
            </a:r>
          </a:p>
          <a:p>
            <a:pPr marL="496571" lvl="1" indent="-248285" algn="l">
              <a:lnSpc>
                <a:spcPts val="3220"/>
              </a:lnSpc>
              <a:buFont typeface="Arial"/>
              <a:buChar char="•"/>
            </a:pPr>
            <a:r>
              <a:rPr lang="en-US" sz="2300" b="1">
                <a:solidFill>
                  <a:srgbClr val="000000"/>
                </a:solidFill>
                <a:latin typeface="Canva Sans Bold"/>
                <a:ea typeface="Canva Sans Bold"/>
                <a:cs typeface="Canva Sans Bold"/>
                <a:sym typeface="Canva Sans Bold"/>
              </a:rPr>
              <a:t>Potential Factors</a:t>
            </a:r>
            <a:r>
              <a:rPr lang="en-US" sz="2300">
                <a:solidFill>
                  <a:srgbClr val="000000"/>
                </a:solidFill>
                <a:latin typeface="Canva Sans"/>
                <a:ea typeface="Canva Sans"/>
                <a:cs typeface="Canva Sans"/>
                <a:sym typeface="Canva Sans"/>
              </a:rPr>
              <a:t>:</a:t>
            </a:r>
          </a:p>
          <a:p>
            <a:pPr marL="993141" lvl="2" indent="-331047" algn="l">
              <a:lnSpc>
                <a:spcPts val="3220"/>
              </a:lnSpc>
              <a:buFont typeface="Arial"/>
              <a:buChar char="⚬"/>
            </a:pPr>
            <a:r>
              <a:rPr lang="en-US" sz="2300">
                <a:solidFill>
                  <a:srgbClr val="000000"/>
                </a:solidFill>
                <a:latin typeface="Canva Sans"/>
                <a:ea typeface="Canva Sans"/>
                <a:cs typeface="Canva Sans"/>
                <a:sym typeface="Canva Sans"/>
              </a:rPr>
              <a:t>Brand Perception: Consumers may be more vocal about premium brands.</a:t>
            </a:r>
          </a:p>
          <a:p>
            <a:pPr marL="993141" lvl="2" indent="-331047" algn="l">
              <a:lnSpc>
                <a:spcPts val="3220"/>
              </a:lnSpc>
              <a:buFont typeface="Arial"/>
              <a:buChar char="⚬"/>
            </a:pPr>
            <a:r>
              <a:rPr lang="en-US" sz="2300">
                <a:solidFill>
                  <a:srgbClr val="000000"/>
                </a:solidFill>
                <a:latin typeface="Canva Sans"/>
                <a:ea typeface="Canva Sans"/>
                <a:cs typeface="Canva Sans"/>
                <a:sym typeface="Canva Sans"/>
              </a:rPr>
              <a:t>Audience Behavior: Fast fashion buyers might rely more on social media than reviews.</a:t>
            </a:r>
          </a:p>
          <a:p>
            <a:pPr marL="993141" lvl="2" indent="-331047" algn="l">
              <a:lnSpc>
                <a:spcPts val="3220"/>
              </a:lnSpc>
              <a:buFont typeface="Arial"/>
              <a:buChar char="⚬"/>
            </a:pPr>
            <a:r>
              <a:rPr lang="en-US" sz="2300">
                <a:solidFill>
                  <a:srgbClr val="000000"/>
                </a:solidFill>
                <a:latin typeface="Canva Sans"/>
                <a:ea typeface="Canva Sans"/>
                <a:cs typeface="Canva Sans"/>
                <a:sym typeface="Canva Sans"/>
              </a:rPr>
              <a:t>Sales vs. Reviews: Analyzing purchase-to-review ratios can reveal engagement depth.</a:t>
            </a:r>
          </a:p>
          <a:p>
            <a:pPr algn="l">
              <a:lnSpc>
                <a:spcPts val="3220"/>
              </a:lnSpc>
            </a:pPr>
            <a:endParaRPr lang="en-US" sz="2300">
              <a:solidFill>
                <a:srgbClr val="000000"/>
              </a:solidFill>
              <a:latin typeface="Canva Sans"/>
              <a:ea typeface="Canva Sans"/>
              <a:cs typeface="Canva Sans"/>
              <a:sym typeface="Canva Sans"/>
            </a:endParaRPr>
          </a:p>
          <a:p>
            <a:pPr algn="l">
              <a:lnSpc>
                <a:spcPts val="3220"/>
              </a:lnSpc>
            </a:pPr>
            <a:endParaRPr lang="en-US" sz="2300">
              <a:solidFill>
                <a:srgbClr val="000000"/>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0" y="2057400"/>
            <a:ext cx="14695714" cy="8229600"/>
          </a:xfrm>
          <a:custGeom>
            <a:avLst/>
            <a:gdLst/>
            <a:ahLst/>
            <a:cxnLst/>
            <a:rect l="l" t="t" r="r" b="b"/>
            <a:pathLst>
              <a:path w="14695714" h="8229600">
                <a:moveTo>
                  <a:pt x="0" y="0"/>
                </a:moveTo>
                <a:lnTo>
                  <a:pt x="14695714" y="0"/>
                </a:lnTo>
                <a:lnTo>
                  <a:pt x="14695714"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578058" y="3789203"/>
            <a:ext cx="9750767" cy="5125403"/>
          </a:xfrm>
          <a:custGeom>
            <a:avLst/>
            <a:gdLst/>
            <a:ahLst/>
            <a:cxnLst/>
            <a:rect l="l" t="t" r="r" b="b"/>
            <a:pathLst>
              <a:path w="9750767" h="5125403">
                <a:moveTo>
                  <a:pt x="0" y="0"/>
                </a:moveTo>
                <a:lnTo>
                  <a:pt x="9750767" y="0"/>
                </a:lnTo>
                <a:lnTo>
                  <a:pt x="9750767" y="5125404"/>
                </a:lnTo>
                <a:lnTo>
                  <a:pt x="0" y="512540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328825" y="1451610"/>
            <a:ext cx="7760946" cy="8835390"/>
          </a:xfrm>
          <a:prstGeom prst="rect">
            <a:avLst/>
          </a:prstGeom>
        </p:spPr>
        <p:txBody>
          <a:bodyPr lIns="0" tIns="0" rIns="0" bIns="0" rtlCol="0" anchor="t">
            <a:spAutoFit/>
          </a:bodyPr>
          <a:lstStyle/>
          <a:p>
            <a:pPr algn="l">
              <a:lnSpc>
                <a:spcPts val="3359"/>
              </a:lnSpc>
            </a:pPr>
            <a:endParaRPr/>
          </a:p>
          <a:p>
            <a:pPr algn="l">
              <a:lnSpc>
                <a:spcPts val="3359"/>
              </a:lnSpc>
            </a:pPr>
            <a:endParaRP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Customer Service Matters</a:t>
            </a:r>
            <a:r>
              <a:rPr lang="en-US" sz="2400">
                <a:solidFill>
                  <a:srgbClr val="000000"/>
                </a:solidFill>
                <a:latin typeface="Times New Roman"/>
                <a:ea typeface="Times New Roman"/>
                <a:cs typeface="Times New Roman"/>
                <a:sym typeface="Times New Roman"/>
              </a:rPr>
              <a:t> – Words like ‘employee,’ ‘staff,’ and ‘cashier’ highlight the impact of store interactions on the customer experience.</a:t>
            </a: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Price &amp; Product Variety Are Key</a:t>
            </a:r>
            <a:r>
              <a:rPr lang="en-US" sz="2400">
                <a:solidFill>
                  <a:srgbClr val="000000"/>
                </a:solidFill>
                <a:latin typeface="Times New Roman"/>
                <a:ea typeface="Times New Roman"/>
                <a:cs typeface="Times New Roman"/>
                <a:sym typeface="Times New Roman"/>
              </a:rPr>
              <a:t> – Customers frequently mention ‘price,’ ‘cheap,’ ‘quality,’ and ‘selection,’ highlighting affordability as a key factor, but also express concerns about quality and stock availability.</a:t>
            </a: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Shopping Experience Is Crucial</a:t>
            </a:r>
            <a:r>
              <a:rPr lang="en-US" sz="2400">
                <a:solidFill>
                  <a:srgbClr val="000000"/>
                </a:solidFill>
                <a:latin typeface="Times New Roman"/>
                <a:ea typeface="Times New Roman"/>
                <a:cs typeface="Times New Roman"/>
                <a:sym typeface="Times New Roman"/>
              </a:rPr>
              <a:t> – Terms like location, store, section, mall suggest store layout and accessibility impact satisfaction.</a:t>
            </a:r>
          </a:p>
          <a:p>
            <a:pPr marL="518160" lvl="1" indent="-259080" algn="just">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Online vs. In-Store Comparison</a:t>
            </a:r>
            <a:r>
              <a:rPr lang="en-US" sz="2400">
                <a:solidFill>
                  <a:srgbClr val="000000"/>
                </a:solidFill>
                <a:latin typeface="Times New Roman"/>
                <a:ea typeface="Times New Roman"/>
                <a:cs typeface="Times New Roman"/>
                <a:sym typeface="Times New Roman"/>
              </a:rPr>
              <a:t> – Mentions of ‘online,’ ‘selection,’ and ‘store’ suggest that customers frequently compare their online and offline shopping experiences.</a:t>
            </a:r>
          </a:p>
          <a:p>
            <a:pPr marL="518160" lvl="1" indent="-25908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Mixed Customer Sentiment</a:t>
            </a:r>
            <a:r>
              <a:rPr lang="en-US" sz="2400">
                <a:solidFill>
                  <a:srgbClr val="000000"/>
                </a:solidFill>
                <a:latin typeface="Times New Roman"/>
                <a:ea typeface="Times New Roman"/>
                <a:cs typeface="Times New Roman"/>
                <a:sym typeface="Times New Roman"/>
              </a:rPr>
              <a:t> –</a:t>
            </a:r>
          </a:p>
          <a:p>
            <a:pPr marL="1036320" lvl="2" indent="-34544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Positive:</a:t>
            </a:r>
            <a:r>
              <a:rPr lang="en-US" sz="2400">
                <a:solidFill>
                  <a:srgbClr val="000000"/>
                </a:solidFill>
                <a:latin typeface="Times New Roman"/>
                <a:ea typeface="Times New Roman"/>
                <a:cs typeface="Times New Roman"/>
                <a:sym typeface="Times New Roman"/>
              </a:rPr>
              <a:t> Great, nice, love, favorite → Customers appreciate affordability &amp; variety.</a:t>
            </a:r>
          </a:p>
          <a:p>
            <a:pPr marL="1036320" lvl="2" indent="-345440" algn="l">
              <a:lnSpc>
                <a:spcPts val="3359"/>
              </a:lnSpc>
              <a:buFont typeface="Arial"/>
              <a:buChar char="⚬"/>
            </a:pPr>
            <a:r>
              <a:rPr lang="en-US" sz="2400" b="1">
                <a:solidFill>
                  <a:srgbClr val="000000"/>
                </a:solidFill>
                <a:latin typeface="Times New Roman Bold"/>
                <a:ea typeface="Times New Roman Bold"/>
                <a:cs typeface="Times New Roman Bold"/>
                <a:sym typeface="Times New Roman Bold"/>
              </a:rPr>
              <a:t>Negative</a:t>
            </a:r>
            <a:r>
              <a:rPr lang="en-US" sz="2400">
                <a:solidFill>
                  <a:srgbClr val="000000"/>
                </a:solidFill>
                <a:latin typeface="Times New Roman"/>
                <a:ea typeface="Times New Roman"/>
                <a:cs typeface="Times New Roman"/>
                <a:sym typeface="Times New Roman"/>
              </a:rPr>
              <a:t>: Dont, still, return, asked → Issues with service, product availability, or returns.</a:t>
            </a:r>
          </a:p>
        </p:txBody>
      </p:sp>
      <p:sp>
        <p:nvSpPr>
          <p:cNvPr id="5" name="TextBox 5"/>
          <p:cNvSpPr txBox="1"/>
          <p:nvPr/>
        </p:nvSpPr>
        <p:spPr>
          <a:xfrm>
            <a:off x="0" y="160306"/>
            <a:ext cx="9144000" cy="1024890"/>
          </a:xfrm>
          <a:prstGeom prst="rect">
            <a:avLst/>
          </a:prstGeom>
        </p:spPr>
        <p:txBody>
          <a:bodyPr lIns="0" tIns="0" rIns="0" bIns="0" rtlCol="0" anchor="t">
            <a:spAutoFit/>
          </a:bodyPr>
          <a:lstStyle/>
          <a:p>
            <a:pPr algn="ctr">
              <a:lnSpc>
                <a:spcPts val="7559"/>
              </a:lnSpc>
            </a:pPr>
            <a:r>
              <a:rPr lang="en-US" sz="5399" b="1">
                <a:solidFill>
                  <a:srgbClr val="000000"/>
                </a:solidFill>
                <a:latin typeface="Times New Roman Bold"/>
                <a:ea typeface="Times New Roman Bold"/>
                <a:cs typeface="Times New Roman Bold"/>
                <a:sym typeface="Times New Roman Bold"/>
              </a:rPr>
              <a:t>Reviews for Fast Fashion</a:t>
            </a:r>
          </a:p>
        </p:txBody>
      </p:sp>
      <p:sp>
        <p:nvSpPr>
          <p:cNvPr id="6" name="TextBox 6"/>
          <p:cNvSpPr txBox="1"/>
          <p:nvPr/>
        </p:nvSpPr>
        <p:spPr>
          <a:xfrm>
            <a:off x="1028700" y="1174258"/>
            <a:ext cx="15131237" cy="953136"/>
          </a:xfrm>
          <a:prstGeom prst="rect">
            <a:avLst/>
          </a:prstGeom>
        </p:spPr>
        <p:txBody>
          <a:bodyPr lIns="0" tIns="0" rIns="0" bIns="0" rtlCol="0" anchor="t">
            <a:spAutoFit/>
          </a:bodyPr>
          <a:lstStyle/>
          <a:p>
            <a:pPr algn="l">
              <a:lnSpc>
                <a:spcPts val="3639"/>
              </a:lnSpc>
              <a:spcBef>
                <a:spcPct val="0"/>
              </a:spcBef>
            </a:pPr>
            <a:r>
              <a:rPr lang="en-US" sz="2599" b="1">
                <a:solidFill>
                  <a:srgbClr val="000000"/>
                </a:solidFill>
                <a:latin typeface="Times New Roman Bold"/>
                <a:ea typeface="Times New Roman Bold"/>
                <a:cs typeface="Times New Roman Bold"/>
                <a:sym typeface="Times New Roman Bold"/>
              </a:rPr>
              <a:t>Fast fashion shopping experiences are highly influenced by pricing, product variety, and customer service interactions, with both positive and negative sentiments shaping customer perceptions.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737667" y="3760412"/>
            <a:ext cx="9284619" cy="5489548"/>
          </a:xfrm>
          <a:custGeom>
            <a:avLst/>
            <a:gdLst/>
            <a:ahLst/>
            <a:cxnLst/>
            <a:rect l="l" t="t" r="r" b="b"/>
            <a:pathLst>
              <a:path w="9284619" h="5489548">
                <a:moveTo>
                  <a:pt x="0" y="0"/>
                </a:moveTo>
                <a:lnTo>
                  <a:pt x="9284618" y="0"/>
                </a:lnTo>
                <a:lnTo>
                  <a:pt x="9284618" y="5489548"/>
                </a:lnTo>
                <a:lnTo>
                  <a:pt x="0" y="54895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350660" y="2687262"/>
            <a:ext cx="7199266" cy="6571038"/>
          </a:xfrm>
          <a:prstGeom prst="rect">
            <a:avLst/>
          </a:prstGeom>
        </p:spPr>
        <p:txBody>
          <a:bodyPr lIns="0" tIns="0" rIns="0" bIns="0" rtlCol="0" anchor="t">
            <a:spAutoFit/>
          </a:bodyPr>
          <a:lstStyle/>
          <a:p>
            <a:pPr algn="l">
              <a:lnSpc>
                <a:spcPts val="3741"/>
              </a:lnSpc>
            </a:pPr>
            <a:endParaRPr/>
          </a:p>
          <a:p>
            <a:pPr algn="l">
              <a:lnSpc>
                <a:spcPts val="3741"/>
              </a:lnSpc>
            </a:pPr>
            <a:endParaRPr/>
          </a:p>
          <a:p>
            <a:pPr marL="577038" lvl="1" indent="-288519" algn="l">
              <a:lnSpc>
                <a:spcPts val="3741"/>
              </a:lnSpc>
              <a:buFont typeface="Arial"/>
              <a:buChar char="•"/>
            </a:pPr>
            <a:r>
              <a:rPr lang="en-US" sz="2672" b="1">
                <a:solidFill>
                  <a:srgbClr val="000000"/>
                </a:solidFill>
                <a:latin typeface="Times New Roman Bold"/>
                <a:ea typeface="Times New Roman Bold"/>
                <a:cs typeface="Times New Roman Bold"/>
                <a:sym typeface="Times New Roman Bold"/>
              </a:rPr>
              <a:t>Fashion &amp; Retail Focus</a:t>
            </a:r>
            <a:r>
              <a:rPr lang="en-US" sz="2672">
                <a:solidFill>
                  <a:srgbClr val="000000"/>
                </a:solidFill>
                <a:latin typeface="Times New Roman"/>
                <a:ea typeface="Times New Roman"/>
                <a:cs typeface="Times New Roman"/>
                <a:sym typeface="Times New Roman"/>
              </a:rPr>
              <a:t> – Includes clothing, shoes, accessories, thrift, and consignment, highlighting a mix of new, vintage, and second-hand fashion.</a:t>
            </a:r>
          </a:p>
          <a:p>
            <a:pPr marL="577038" lvl="1" indent="-288519" algn="l">
              <a:lnSpc>
                <a:spcPts val="3741"/>
              </a:lnSpc>
              <a:buFont typeface="Arial"/>
              <a:buChar char="•"/>
            </a:pPr>
            <a:r>
              <a:rPr lang="en-US" sz="2672" b="1">
                <a:solidFill>
                  <a:srgbClr val="000000"/>
                </a:solidFill>
                <a:latin typeface="Times New Roman Bold"/>
                <a:ea typeface="Times New Roman Bold"/>
                <a:cs typeface="Times New Roman Bold"/>
                <a:sym typeface="Times New Roman Bold"/>
              </a:rPr>
              <a:t>Service-Oriented</a:t>
            </a:r>
            <a:r>
              <a:rPr lang="en-US" sz="2672">
                <a:solidFill>
                  <a:srgbClr val="000000"/>
                </a:solidFill>
                <a:latin typeface="Times New Roman"/>
                <a:ea typeface="Times New Roman"/>
                <a:cs typeface="Times New Roman"/>
                <a:sym typeface="Times New Roman"/>
              </a:rPr>
              <a:t> – Words like planning, alterations, tailoring, bespoke show a focus on customization and personalized experiences.</a:t>
            </a:r>
          </a:p>
          <a:p>
            <a:pPr marL="577038" lvl="1" indent="-288519" algn="l">
              <a:lnSpc>
                <a:spcPts val="3741"/>
              </a:lnSpc>
              <a:buFont typeface="Arial"/>
              <a:buChar char="•"/>
            </a:pPr>
            <a:r>
              <a:rPr lang="en-US" sz="2672" b="1">
                <a:solidFill>
                  <a:srgbClr val="000000"/>
                </a:solidFill>
                <a:latin typeface="Times New Roman Bold"/>
                <a:ea typeface="Times New Roman Bold"/>
                <a:cs typeface="Times New Roman Bold"/>
                <a:sym typeface="Times New Roman Bold"/>
              </a:rPr>
              <a:t>Lifestyle &amp; Sustainability</a:t>
            </a:r>
            <a:r>
              <a:rPr lang="en-US" sz="2672">
                <a:solidFill>
                  <a:srgbClr val="000000"/>
                </a:solidFill>
                <a:latin typeface="Times New Roman"/>
                <a:ea typeface="Times New Roman"/>
                <a:cs typeface="Times New Roman"/>
                <a:sym typeface="Times New Roman"/>
              </a:rPr>
              <a:t> – Mentions of home, hotels, cafes, events, vegan, and thrift indicate a blend of fashion with lifestyle, hospitality, and eco-conscious shopping.</a:t>
            </a:r>
          </a:p>
        </p:txBody>
      </p:sp>
      <p:sp>
        <p:nvSpPr>
          <p:cNvPr id="4" name="TextBox 4"/>
          <p:cNvSpPr txBox="1"/>
          <p:nvPr/>
        </p:nvSpPr>
        <p:spPr>
          <a:xfrm>
            <a:off x="0" y="828675"/>
            <a:ext cx="8744964" cy="991870"/>
          </a:xfrm>
          <a:prstGeom prst="rect">
            <a:avLst/>
          </a:prstGeom>
        </p:spPr>
        <p:txBody>
          <a:bodyPr lIns="0" tIns="0" rIns="0" bIns="0" rtlCol="0" anchor="t">
            <a:spAutoFit/>
          </a:bodyPr>
          <a:lstStyle/>
          <a:p>
            <a:pPr algn="ctr">
              <a:lnSpc>
                <a:spcPts val="7279"/>
              </a:lnSpc>
            </a:pPr>
            <a:r>
              <a:rPr lang="en-US" sz="5199" b="1">
                <a:solidFill>
                  <a:srgbClr val="000000"/>
                </a:solidFill>
                <a:latin typeface="Times New Roman Bold"/>
                <a:ea typeface="Times New Roman Bold"/>
                <a:cs typeface="Times New Roman Bold"/>
                <a:sym typeface="Times New Roman Bold"/>
              </a:rPr>
              <a:t>Reviews for Other Fashion</a:t>
            </a:r>
          </a:p>
        </p:txBody>
      </p:sp>
      <p:sp>
        <p:nvSpPr>
          <p:cNvPr id="5" name="TextBox 5"/>
          <p:cNvSpPr txBox="1"/>
          <p:nvPr/>
        </p:nvSpPr>
        <p:spPr>
          <a:xfrm>
            <a:off x="737667" y="2290387"/>
            <a:ext cx="10374218" cy="908050"/>
          </a:xfrm>
          <a:prstGeom prst="rect">
            <a:avLst/>
          </a:prstGeom>
        </p:spPr>
        <p:txBody>
          <a:bodyPr lIns="0" tIns="0" rIns="0" bIns="0" rtlCol="0" anchor="t">
            <a:spAutoFit/>
          </a:bodyPr>
          <a:lstStyle/>
          <a:p>
            <a:pPr algn="l">
              <a:lnSpc>
                <a:spcPts val="3499"/>
              </a:lnSpc>
              <a:spcBef>
                <a:spcPct val="0"/>
              </a:spcBef>
            </a:pPr>
            <a:r>
              <a:rPr lang="en-US" sz="2499" b="1">
                <a:solidFill>
                  <a:srgbClr val="000000"/>
                </a:solidFill>
                <a:latin typeface="Times New Roman Bold"/>
                <a:ea typeface="Times New Roman Bold"/>
                <a:cs typeface="Times New Roman Bold"/>
                <a:sym typeface="Times New Roman Bold"/>
              </a:rPr>
              <a:t>Other Fashion Stores prioritize customization, experiences, and sustainability, offering a broader retail approach beyond just clothing.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0071" b="-37705"/>
            </a:stretch>
          </a:blipFill>
        </p:spPr>
        <p:txBody>
          <a:bodyPr/>
          <a:lstStyle/>
          <a:p>
            <a:endParaRPr lang="en-US"/>
          </a:p>
        </p:txBody>
      </p:sp>
      <p:sp>
        <p:nvSpPr>
          <p:cNvPr id="3" name="Freeform 3"/>
          <p:cNvSpPr/>
          <p:nvPr/>
        </p:nvSpPr>
        <p:spPr>
          <a:xfrm>
            <a:off x="10063669" y="1889832"/>
            <a:ext cx="6818668" cy="5991905"/>
          </a:xfrm>
          <a:custGeom>
            <a:avLst/>
            <a:gdLst/>
            <a:ahLst/>
            <a:cxnLst/>
            <a:rect l="l" t="t" r="r" b="b"/>
            <a:pathLst>
              <a:path w="6818668" h="5991905">
                <a:moveTo>
                  <a:pt x="0" y="0"/>
                </a:moveTo>
                <a:lnTo>
                  <a:pt x="6818668" y="0"/>
                </a:lnTo>
                <a:lnTo>
                  <a:pt x="6818668" y="5991905"/>
                </a:lnTo>
                <a:lnTo>
                  <a:pt x="0" y="5991905"/>
                </a:lnTo>
                <a:lnTo>
                  <a:pt x="0" y="0"/>
                </a:lnTo>
                <a:close/>
              </a:path>
            </a:pathLst>
          </a:custGeom>
          <a:blipFill>
            <a:blip r:embed="rId3"/>
            <a:stretch>
              <a:fillRect/>
            </a:stretch>
          </a:blipFill>
        </p:spPr>
        <p:txBody>
          <a:bodyPr/>
          <a:lstStyle/>
          <a:p>
            <a:endParaRPr lang="en-US"/>
          </a:p>
        </p:txBody>
      </p:sp>
      <p:sp>
        <p:nvSpPr>
          <p:cNvPr id="4" name="Freeform 4"/>
          <p:cNvSpPr/>
          <p:nvPr/>
        </p:nvSpPr>
        <p:spPr>
          <a:xfrm>
            <a:off x="0" y="6970328"/>
            <a:ext cx="4126497" cy="3316672"/>
          </a:xfrm>
          <a:custGeom>
            <a:avLst/>
            <a:gdLst/>
            <a:ahLst/>
            <a:cxnLst/>
            <a:rect l="l" t="t" r="r" b="b"/>
            <a:pathLst>
              <a:path w="4126497" h="3316672">
                <a:moveTo>
                  <a:pt x="0" y="0"/>
                </a:moveTo>
                <a:lnTo>
                  <a:pt x="4126497" y="0"/>
                </a:lnTo>
                <a:lnTo>
                  <a:pt x="4126497" y="3316672"/>
                </a:lnTo>
                <a:lnTo>
                  <a:pt x="0" y="3316672"/>
                </a:lnTo>
                <a:lnTo>
                  <a:pt x="0" y="0"/>
                </a:lnTo>
                <a:close/>
              </a:path>
            </a:pathLst>
          </a:custGeom>
          <a:blipFill>
            <a:blip r:embed="rId4"/>
            <a:stretch>
              <a:fillRect/>
            </a:stretch>
          </a:blipFill>
        </p:spPr>
        <p:txBody>
          <a:bodyPr/>
          <a:lstStyle/>
          <a:p>
            <a:endParaRPr lang="en-US"/>
          </a:p>
        </p:txBody>
      </p:sp>
      <p:sp>
        <p:nvSpPr>
          <p:cNvPr id="5" name="Freeform 5"/>
          <p:cNvSpPr/>
          <p:nvPr/>
        </p:nvSpPr>
        <p:spPr>
          <a:xfrm>
            <a:off x="1662964" y="1889832"/>
            <a:ext cx="7657386" cy="5991905"/>
          </a:xfrm>
          <a:custGeom>
            <a:avLst/>
            <a:gdLst/>
            <a:ahLst/>
            <a:cxnLst/>
            <a:rect l="l" t="t" r="r" b="b"/>
            <a:pathLst>
              <a:path w="7657386" h="5991905">
                <a:moveTo>
                  <a:pt x="0" y="0"/>
                </a:moveTo>
                <a:lnTo>
                  <a:pt x="7657386" y="0"/>
                </a:lnTo>
                <a:lnTo>
                  <a:pt x="7657386" y="5991905"/>
                </a:lnTo>
                <a:lnTo>
                  <a:pt x="0" y="5991905"/>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475888" y="374091"/>
            <a:ext cx="17336223" cy="991866"/>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000000"/>
                </a:solidFill>
                <a:latin typeface="Times New Roman Bold"/>
                <a:ea typeface="Times New Roman Bold"/>
                <a:cs typeface="Times New Roman Bold"/>
                <a:sym typeface="Times New Roman Bold"/>
              </a:rPr>
              <a:t>POSITIVE AND NEGATIVE REVIEWS BY CATEGORY</a:t>
            </a:r>
          </a:p>
        </p:txBody>
      </p:sp>
      <p:sp>
        <p:nvSpPr>
          <p:cNvPr id="7" name="TextBox 7"/>
          <p:cNvSpPr txBox="1"/>
          <p:nvPr/>
        </p:nvSpPr>
        <p:spPr>
          <a:xfrm>
            <a:off x="2058864" y="8272262"/>
            <a:ext cx="14264853" cy="1264925"/>
          </a:xfrm>
          <a:prstGeom prst="rect">
            <a:avLst/>
          </a:prstGeom>
        </p:spPr>
        <p:txBody>
          <a:bodyPr lIns="0" tIns="0" rIns="0" bIns="0" rtlCol="0" anchor="t">
            <a:spAutoFit/>
          </a:bodyPr>
          <a:lstStyle/>
          <a:p>
            <a:pPr algn="just">
              <a:lnSpc>
                <a:spcPts val="4899"/>
              </a:lnSpc>
            </a:pPr>
            <a:r>
              <a:rPr lang="en-US" sz="3499" b="1">
                <a:solidFill>
                  <a:srgbClr val="000000"/>
                </a:solidFill>
                <a:latin typeface="Times New Roman Bold"/>
                <a:ea typeface="Times New Roman Bold"/>
                <a:cs typeface="Times New Roman Bold"/>
                <a:sym typeface="Times New Roman Bold"/>
              </a:rPr>
              <a:t>Label specific words </a:t>
            </a:r>
          </a:p>
          <a:p>
            <a:pPr algn="just">
              <a:lnSpc>
                <a:spcPts val="4759"/>
              </a:lnSpc>
              <a:spcBef>
                <a:spcPct val="0"/>
              </a:spcBef>
            </a:pPr>
            <a:r>
              <a:rPr lang="en-US" sz="3399">
                <a:solidFill>
                  <a:srgbClr val="000000"/>
                </a:solidFill>
                <a:latin typeface="Times New Roman"/>
                <a:ea typeface="Times New Roman"/>
                <a:cs typeface="Times New Roman"/>
                <a:sym typeface="Times New Roman"/>
              </a:rPr>
              <a:t>Ex. Quality-related issues:{ 'cheap,' 'thin,' 'broken,' 'poor,' 'material,' 'quality.'}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680" t="-3361" r="-1680"/>
            </a:stretch>
          </a:blipFill>
        </p:spPr>
        <p:txBody>
          <a:bodyPr/>
          <a:lstStyle/>
          <a:p>
            <a:endParaRPr lang="en-US"/>
          </a:p>
        </p:txBody>
      </p:sp>
      <p:sp>
        <p:nvSpPr>
          <p:cNvPr id="3" name="Freeform 3"/>
          <p:cNvSpPr/>
          <p:nvPr/>
        </p:nvSpPr>
        <p:spPr>
          <a:xfrm rot="-10800000">
            <a:off x="16650506" y="0"/>
            <a:ext cx="1637494" cy="2609553"/>
          </a:xfrm>
          <a:custGeom>
            <a:avLst/>
            <a:gdLst/>
            <a:ahLst/>
            <a:cxnLst/>
            <a:rect l="l" t="t" r="r" b="b"/>
            <a:pathLst>
              <a:path w="1637494" h="2609553">
                <a:moveTo>
                  <a:pt x="0" y="0"/>
                </a:moveTo>
                <a:lnTo>
                  <a:pt x="1637494" y="0"/>
                </a:lnTo>
                <a:lnTo>
                  <a:pt x="1637494" y="2609553"/>
                </a:lnTo>
                <a:lnTo>
                  <a:pt x="0" y="2609553"/>
                </a:lnTo>
                <a:lnTo>
                  <a:pt x="0" y="0"/>
                </a:lnTo>
                <a:close/>
              </a:path>
            </a:pathLst>
          </a:custGeom>
          <a:blipFill>
            <a:blip r:embed="rId3"/>
            <a:stretch>
              <a:fillRect/>
            </a:stretch>
          </a:blipFill>
        </p:spPr>
        <p:txBody>
          <a:bodyPr/>
          <a:lstStyle/>
          <a:p>
            <a:endParaRPr lang="en-US"/>
          </a:p>
        </p:txBody>
      </p:sp>
      <p:sp>
        <p:nvSpPr>
          <p:cNvPr id="4" name="Freeform 4"/>
          <p:cNvSpPr/>
          <p:nvPr/>
        </p:nvSpPr>
        <p:spPr>
          <a:xfrm>
            <a:off x="601840" y="2273708"/>
            <a:ext cx="9609145" cy="6738413"/>
          </a:xfrm>
          <a:custGeom>
            <a:avLst/>
            <a:gdLst/>
            <a:ahLst/>
            <a:cxnLst/>
            <a:rect l="l" t="t" r="r" b="b"/>
            <a:pathLst>
              <a:path w="9609145" h="6738413">
                <a:moveTo>
                  <a:pt x="0" y="0"/>
                </a:moveTo>
                <a:lnTo>
                  <a:pt x="9609145" y="0"/>
                </a:lnTo>
                <a:lnTo>
                  <a:pt x="9609145" y="6738412"/>
                </a:lnTo>
                <a:lnTo>
                  <a:pt x="0" y="6738412"/>
                </a:lnTo>
                <a:lnTo>
                  <a:pt x="0" y="0"/>
                </a:lnTo>
                <a:close/>
              </a:path>
            </a:pathLst>
          </a:custGeom>
          <a:blipFill>
            <a:blip r:embed="rId4"/>
            <a:stretch>
              <a:fillRect/>
            </a:stretch>
          </a:blipFill>
        </p:spPr>
        <p:txBody>
          <a:bodyPr/>
          <a:lstStyle/>
          <a:p>
            <a:endParaRPr lang="en-US"/>
          </a:p>
        </p:txBody>
      </p:sp>
      <p:sp>
        <p:nvSpPr>
          <p:cNvPr id="5" name="Freeform 5"/>
          <p:cNvSpPr/>
          <p:nvPr/>
        </p:nvSpPr>
        <p:spPr>
          <a:xfrm>
            <a:off x="0" y="9133257"/>
            <a:ext cx="1637494" cy="2609553"/>
          </a:xfrm>
          <a:custGeom>
            <a:avLst/>
            <a:gdLst/>
            <a:ahLst/>
            <a:cxnLst/>
            <a:rect l="l" t="t" r="r" b="b"/>
            <a:pathLst>
              <a:path w="1637494" h="2609553">
                <a:moveTo>
                  <a:pt x="0" y="0"/>
                </a:moveTo>
                <a:lnTo>
                  <a:pt x="1637494" y="0"/>
                </a:lnTo>
                <a:lnTo>
                  <a:pt x="1637494" y="2609553"/>
                </a:lnTo>
                <a:lnTo>
                  <a:pt x="0" y="2609553"/>
                </a:lnTo>
                <a:lnTo>
                  <a:pt x="0" y="0"/>
                </a:lnTo>
                <a:close/>
              </a:path>
            </a:pathLst>
          </a:custGeom>
          <a:blipFill>
            <a:blip r:embed="rId3"/>
            <a:stretch>
              <a:fillRect/>
            </a:stretch>
          </a:blipFill>
        </p:spPr>
        <p:txBody>
          <a:bodyPr/>
          <a:lstStyle/>
          <a:p>
            <a:endParaRPr lang="en-US"/>
          </a:p>
        </p:txBody>
      </p:sp>
      <p:sp>
        <p:nvSpPr>
          <p:cNvPr id="6" name="Freeform 6"/>
          <p:cNvSpPr/>
          <p:nvPr/>
        </p:nvSpPr>
        <p:spPr>
          <a:xfrm>
            <a:off x="10640605" y="2273708"/>
            <a:ext cx="6618695" cy="6738413"/>
          </a:xfrm>
          <a:custGeom>
            <a:avLst/>
            <a:gdLst/>
            <a:ahLst/>
            <a:cxnLst/>
            <a:rect l="l" t="t" r="r" b="b"/>
            <a:pathLst>
              <a:path w="6618695" h="6738413">
                <a:moveTo>
                  <a:pt x="0" y="0"/>
                </a:moveTo>
                <a:lnTo>
                  <a:pt x="6618695" y="0"/>
                </a:lnTo>
                <a:lnTo>
                  <a:pt x="6618695" y="6738412"/>
                </a:lnTo>
                <a:lnTo>
                  <a:pt x="0" y="6738412"/>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419579" y="432755"/>
            <a:ext cx="12099943" cy="991866"/>
          </a:xfrm>
          <a:prstGeom prst="rect">
            <a:avLst/>
          </a:prstGeom>
        </p:spPr>
        <p:txBody>
          <a:bodyPr lIns="0" tIns="0" rIns="0" bIns="0" rtlCol="0" anchor="t">
            <a:spAutoFit/>
          </a:bodyPr>
          <a:lstStyle/>
          <a:p>
            <a:pPr algn="ctr">
              <a:lnSpc>
                <a:spcPts val="7279"/>
              </a:lnSpc>
              <a:spcBef>
                <a:spcPct val="0"/>
              </a:spcBef>
            </a:pPr>
            <a:r>
              <a:rPr lang="en-US" sz="5199" b="1">
                <a:solidFill>
                  <a:srgbClr val="000000"/>
                </a:solidFill>
                <a:latin typeface="Times New Roman Bold"/>
                <a:ea typeface="Times New Roman Bold"/>
                <a:cs typeface="Times New Roman Bold"/>
                <a:sym typeface="Times New Roman Bold"/>
              </a:rPr>
              <a:t>Fast Fashion’s Negative Reviews Proportion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1033225" y="339663"/>
            <a:ext cx="16226075" cy="9607673"/>
          </a:xfrm>
          <a:custGeom>
            <a:avLst/>
            <a:gdLst/>
            <a:ahLst/>
            <a:cxnLst/>
            <a:rect l="l" t="t" r="r" b="b"/>
            <a:pathLst>
              <a:path w="16226075" h="9607673">
                <a:moveTo>
                  <a:pt x="0" y="0"/>
                </a:moveTo>
                <a:lnTo>
                  <a:pt x="16226075" y="0"/>
                </a:lnTo>
                <a:lnTo>
                  <a:pt x="16226075" y="9607674"/>
                </a:lnTo>
                <a:lnTo>
                  <a:pt x="0" y="9607674"/>
                </a:lnTo>
                <a:lnTo>
                  <a:pt x="0" y="0"/>
                </a:lnTo>
                <a:close/>
              </a:path>
            </a:pathLst>
          </a:custGeom>
          <a:blipFill>
            <a:blip r:embed="rId2"/>
            <a:stretch>
              <a:fillRect l="-392" r="-392"/>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TextBox 2"/>
          <p:cNvSpPr txBox="1"/>
          <p:nvPr/>
        </p:nvSpPr>
        <p:spPr>
          <a:xfrm>
            <a:off x="457210" y="432752"/>
            <a:ext cx="7664276" cy="991870"/>
          </a:xfrm>
          <a:prstGeom prst="rect">
            <a:avLst/>
          </a:prstGeom>
        </p:spPr>
        <p:txBody>
          <a:bodyPr lIns="0" tIns="0" rIns="0" bIns="0" rtlCol="0" anchor="t">
            <a:spAutoFit/>
          </a:bodyPr>
          <a:lstStyle/>
          <a:p>
            <a:pPr algn="ctr">
              <a:lnSpc>
                <a:spcPts val="7279"/>
              </a:lnSpc>
            </a:pPr>
            <a:r>
              <a:rPr lang="en-US" sz="5199" b="1">
                <a:solidFill>
                  <a:srgbClr val="000000"/>
                </a:solidFill>
                <a:latin typeface="Times New Roman Bold"/>
                <a:ea typeface="Times New Roman Bold"/>
                <a:cs typeface="Times New Roman Bold"/>
                <a:sym typeface="Times New Roman Bold"/>
              </a:rPr>
              <a:t>Key Findings : Using BERT</a:t>
            </a:r>
          </a:p>
        </p:txBody>
      </p:sp>
      <p:sp>
        <p:nvSpPr>
          <p:cNvPr id="3" name="TextBox 3"/>
          <p:cNvSpPr txBox="1"/>
          <p:nvPr/>
        </p:nvSpPr>
        <p:spPr>
          <a:xfrm>
            <a:off x="1028700" y="3006587"/>
            <a:ext cx="17259300" cy="4853940"/>
          </a:xfrm>
          <a:prstGeom prst="rect">
            <a:avLst/>
          </a:prstGeom>
        </p:spPr>
        <p:txBody>
          <a:bodyPr lIns="0" tIns="0" rIns="0" bIns="0" rtlCol="0" anchor="t">
            <a:spAutoFit/>
          </a:bodyPr>
          <a:lstStyle/>
          <a:p>
            <a:pPr algn="l">
              <a:lnSpc>
                <a:spcPts val="5459"/>
              </a:lnSpc>
              <a:spcBef>
                <a:spcPct val="0"/>
              </a:spcBef>
            </a:pPr>
            <a:r>
              <a:rPr lang="en-US" sz="3900" b="1">
                <a:solidFill>
                  <a:srgbClr val="000000"/>
                </a:solidFill>
                <a:latin typeface="Times New Roman Bold"/>
                <a:ea typeface="Times New Roman Bold"/>
                <a:cs typeface="Times New Roman Bold"/>
                <a:sym typeface="Times New Roman Bold"/>
              </a:rPr>
              <a:t>Pipeline Steps in Function: Raw text to Structured meaningful input</a:t>
            </a:r>
          </a:p>
          <a:p>
            <a:pPr marL="842010" lvl="1" indent="-421005" algn="l">
              <a:lnSpc>
                <a:spcPts val="5459"/>
              </a:lnSpc>
              <a:buFont typeface="Arial"/>
              <a:buChar char="•"/>
            </a:pPr>
            <a:r>
              <a:rPr lang="en-US" sz="3900">
                <a:solidFill>
                  <a:srgbClr val="000000"/>
                </a:solidFill>
                <a:latin typeface="Times New Roman"/>
                <a:ea typeface="Times New Roman"/>
                <a:cs typeface="Times New Roman"/>
                <a:sym typeface="Times New Roman"/>
              </a:rPr>
              <a:t>Lowercasing → Standardizes text for uniformity.</a:t>
            </a:r>
          </a:p>
          <a:p>
            <a:pPr marL="842010" lvl="1" indent="-421005" algn="l">
              <a:lnSpc>
                <a:spcPts val="5459"/>
              </a:lnSpc>
              <a:buFont typeface="Arial"/>
              <a:buChar char="•"/>
            </a:pPr>
            <a:r>
              <a:rPr lang="en-US" sz="3900">
                <a:solidFill>
                  <a:srgbClr val="000000"/>
                </a:solidFill>
                <a:latin typeface="Times New Roman"/>
                <a:ea typeface="Times New Roman"/>
                <a:cs typeface="Times New Roman"/>
                <a:sym typeface="Times New Roman"/>
              </a:rPr>
              <a:t>Removing Special Characters → Keeps only alphabets.</a:t>
            </a:r>
          </a:p>
          <a:p>
            <a:pPr marL="842010" lvl="1" indent="-421005" algn="l">
              <a:lnSpc>
                <a:spcPts val="5459"/>
              </a:lnSpc>
              <a:buFont typeface="Arial"/>
              <a:buChar char="•"/>
            </a:pPr>
            <a:r>
              <a:rPr lang="en-US" sz="3900">
                <a:solidFill>
                  <a:srgbClr val="000000"/>
                </a:solidFill>
                <a:latin typeface="Times New Roman"/>
                <a:ea typeface="Times New Roman"/>
                <a:cs typeface="Times New Roman"/>
                <a:sym typeface="Times New Roman"/>
              </a:rPr>
              <a:t>Tokenization → Splits text into individual words.</a:t>
            </a:r>
          </a:p>
          <a:p>
            <a:pPr marL="842010" lvl="1" indent="-421005" algn="l">
              <a:lnSpc>
                <a:spcPts val="5459"/>
              </a:lnSpc>
              <a:buFont typeface="Arial"/>
              <a:buChar char="•"/>
            </a:pPr>
            <a:r>
              <a:rPr lang="en-US" sz="3900">
                <a:solidFill>
                  <a:srgbClr val="000000"/>
                </a:solidFill>
                <a:latin typeface="Times New Roman"/>
                <a:ea typeface="Times New Roman"/>
                <a:cs typeface="Times New Roman"/>
                <a:sym typeface="Times New Roman"/>
              </a:rPr>
              <a:t>Stopword Removal &amp; Lemmatization → Keeps meaningful words and converts them to base form.</a:t>
            </a:r>
          </a:p>
          <a:p>
            <a:pPr marL="842010" lvl="1" indent="-421005" algn="l">
              <a:lnSpc>
                <a:spcPts val="5459"/>
              </a:lnSpc>
              <a:buFont typeface="Arial"/>
              <a:buChar char="•"/>
            </a:pPr>
            <a:r>
              <a:rPr lang="en-US" sz="3900">
                <a:solidFill>
                  <a:srgbClr val="000000"/>
                </a:solidFill>
                <a:latin typeface="Times New Roman"/>
                <a:ea typeface="Times New Roman"/>
                <a:cs typeface="Times New Roman"/>
                <a:sym typeface="Times New Roman"/>
              </a:rPr>
              <a:t>Rejoins Words → Prepares the text for modeling.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972603" y="2461018"/>
            <a:ext cx="10849403" cy="6943618"/>
          </a:xfrm>
          <a:custGeom>
            <a:avLst/>
            <a:gdLst/>
            <a:ahLst/>
            <a:cxnLst/>
            <a:rect l="l" t="t" r="r" b="b"/>
            <a:pathLst>
              <a:path w="10849403" h="6943618">
                <a:moveTo>
                  <a:pt x="0" y="0"/>
                </a:moveTo>
                <a:lnTo>
                  <a:pt x="10849403" y="0"/>
                </a:lnTo>
                <a:lnTo>
                  <a:pt x="10849403" y="6943618"/>
                </a:lnTo>
                <a:lnTo>
                  <a:pt x="0" y="694361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58876" y="809625"/>
            <a:ext cx="14370248" cy="1067435"/>
          </a:xfrm>
          <a:prstGeom prst="rect">
            <a:avLst/>
          </a:prstGeom>
        </p:spPr>
        <p:txBody>
          <a:bodyPr lIns="0" tIns="0" rIns="0" bIns="0" rtlCol="0" anchor="t">
            <a:spAutoFit/>
          </a:bodyPr>
          <a:lstStyle/>
          <a:p>
            <a:pPr algn="ctr">
              <a:lnSpc>
                <a:spcPts val="7839"/>
              </a:lnSpc>
            </a:pPr>
            <a:r>
              <a:rPr lang="en-US" sz="5599" b="1">
                <a:solidFill>
                  <a:srgbClr val="000000"/>
                </a:solidFill>
                <a:latin typeface="Times New Roman Bold"/>
                <a:ea typeface="Times New Roman Bold"/>
                <a:cs typeface="Times New Roman Bold"/>
                <a:sym typeface="Times New Roman Bold"/>
              </a:rPr>
              <a:t>Comparing Fashion vs. Fast-Fashion Discussions</a:t>
            </a:r>
          </a:p>
        </p:txBody>
      </p:sp>
      <p:sp>
        <p:nvSpPr>
          <p:cNvPr id="4" name="TextBox 4"/>
          <p:cNvSpPr txBox="1"/>
          <p:nvPr/>
        </p:nvSpPr>
        <p:spPr>
          <a:xfrm>
            <a:off x="12256986" y="2318143"/>
            <a:ext cx="6031014" cy="6554343"/>
          </a:xfrm>
          <a:prstGeom prst="rect">
            <a:avLst/>
          </a:prstGeom>
        </p:spPr>
        <p:txBody>
          <a:bodyPr lIns="0" tIns="0" rIns="0" bIns="0" rtlCol="0" anchor="t">
            <a:spAutoFit/>
          </a:bodyPr>
          <a:lstStyle/>
          <a:p>
            <a:pPr marL="496571" lvl="1" indent="-248285" algn="l">
              <a:lnSpc>
                <a:spcPts val="3726"/>
              </a:lnSpc>
              <a:buFont typeface="Arial"/>
              <a:buChar char="•"/>
            </a:pPr>
            <a:r>
              <a:rPr lang="en-US" sz="2300">
                <a:solidFill>
                  <a:srgbClr val="000000"/>
                </a:solidFill>
                <a:latin typeface="Times New Roman"/>
                <a:ea typeface="Times New Roman"/>
                <a:cs typeface="Times New Roman"/>
                <a:sym typeface="Times New Roman"/>
              </a:rPr>
              <a:t>The slight variations in topic frequency between fashion vs. fast fashion are reasonable, as fast fashion brands market themselves using timeless and sustainable themes, even if they don’t always adhere to them.</a:t>
            </a:r>
          </a:p>
          <a:p>
            <a:pPr marL="496571" lvl="1" indent="-248285" algn="l">
              <a:lnSpc>
                <a:spcPts val="3726"/>
              </a:lnSpc>
              <a:buFont typeface="Arial"/>
              <a:buChar char="•"/>
            </a:pPr>
            <a:r>
              <a:rPr lang="en-US" sz="2300">
                <a:solidFill>
                  <a:srgbClr val="000000"/>
                </a:solidFill>
                <a:latin typeface="Times New Roman"/>
                <a:ea typeface="Times New Roman"/>
                <a:cs typeface="Times New Roman"/>
                <a:sym typeface="Times New Roman"/>
              </a:rPr>
              <a:t>The Designer topic is slightly higher in fast fashion (85% vs. 80%) because many fast fashion brands replicate high-end designs.</a:t>
            </a:r>
          </a:p>
          <a:p>
            <a:pPr marL="496571" lvl="1" indent="-248285" algn="l">
              <a:lnSpc>
                <a:spcPts val="3726"/>
              </a:lnSpc>
              <a:buFont typeface="Arial"/>
              <a:buChar char="•"/>
            </a:pPr>
            <a:r>
              <a:rPr lang="en-US" sz="2300">
                <a:solidFill>
                  <a:srgbClr val="000000"/>
                </a:solidFill>
                <a:latin typeface="Times New Roman"/>
                <a:ea typeface="Times New Roman"/>
                <a:cs typeface="Times New Roman"/>
                <a:sym typeface="Times New Roman"/>
              </a:rPr>
              <a:t>Sustainability is more dominant in the Fashion dataset, while mass production and discounts are more prevalent in Fast-Fashion.</a:t>
            </a:r>
          </a:p>
          <a:p>
            <a:pPr algn="l">
              <a:lnSpc>
                <a:spcPts val="3726"/>
              </a:lnSpc>
            </a:pPr>
            <a:endParaRPr lang="en-US" sz="23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TextBox 2"/>
          <p:cNvSpPr txBox="1"/>
          <p:nvPr/>
        </p:nvSpPr>
        <p:spPr>
          <a:xfrm>
            <a:off x="-838200" y="266700"/>
            <a:ext cx="9395743" cy="991870"/>
          </a:xfrm>
          <a:prstGeom prst="rect">
            <a:avLst/>
          </a:prstGeom>
        </p:spPr>
        <p:txBody>
          <a:bodyPr lIns="0" tIns="0" rIns="0" bIns="0" rtlCol="0" anchor="t">
            <a:spAutoFit/>
          </a:bodyPr>
          <a:lstStyle/>
          <a:p>
            <a:pPr algn="ctr">
              <a:lnSpc>
                <a:spcPts val="7279"/>
              </a:lnSpc>
            </a:pPr>
            <a:r>
              <a:rPr lang="en-US" sz="5199" b="1" dirty="0">
                <a:solidFill>
                  <a:srgbClr val="000000"/>
                </a:solidFill>
                <a:latin typeface="Times New Roman Bold"/>
                <a:ea typeface="Times New Roman Bold"/>
                <a:cs typeface="Times New Roman Bold"/>
                <a:sym typeface="Times New Roman Bold"/>
              </a:rPr>
              <a:t>Insights and Business Applications</a:t>
            </a:r>
          </a:p>
        </p:txBody>
      </p:sp>
      <p:sp>
        <p:nvSpPr>
          <p:cNvPr id="3" name="TextBox 3"/>
          <p:cNvSpPr txBox="1"/>
          <p:nvPr/>
        </p:nvSpPr>
        <p:spPr>
          <a:xfrm>
            <a:off x="1028700" y="2352992"/>
            <a:ext cx="15948987" cy="4247515"/>
          </a:xfrm>
          <a:prstGeom prst="rect">
            <a:avLst/>
          </a:prstGeom>
        </p:spPr>
        <p:txBody>
          <a:bodyPr lIns="0" tIns="0" rIns="0" bIns="0" rtlCol="0" anchor="t">
            <a:spAutoFit/>
          </a:bodyPr>
          <a:lstStyle/>
          <a:p>
            <a:pPr algn="just">
              <a:lnSpc>
                <a:spcPts val="4759"/>
              </a:lnSpc>
            </a:pPr>
            <a:r>
              <a:rPr lang="en-US" sz="3399">
                <a:solidFill>
                  <a:srgbClr val="000000"/>
                </a:solidFill>
                <a:latin typeface="Times New Roman"/>
                <a:ea typeface="Times New Roman"/>
                <a:cs typeface="Times New Roman"/>
                <a:sym typeface="Times New Roman"/>
              </a:rPr>
              <a:t>How Can Businesses Use This Data?</a:t>
            </a:r>
          </a:p>
          <a:p>
            <a:pPr marL="734059" lvl="1" indent="-367030" algn="just">
              <a:lnSpc>
                <a:spcPts val="4759"/>
              </a:lnSpc>
              <a:buFont typeface="Arial"/>
              <a:buChar char="•"/>
            </a:pPr>
            <a:r>
              <a:rPr lang="en-US" sz="3399">
                <a:solidFill>
                  <a:srgbClr val="000000"/>
                </a:solidFill>
                <a:latin typeface="Times New Roman"/>
                <a:ea typeface="Times New Roman"/>
                <a:cs typeface="Times New Roman"/>
                <a:sym typeface="Times New Roman"/>
              </a:rPr>
              <a:t>For Brands:</a:t>
            </a:r>
          </a:p>
          <a:p>
            <a:pPr marL="1468119" lvl="2" indent="-489373" algn="just">
              <a:lnSpc>
                <a:spcPts val="4759"/>
              </a:lnSpc>
              <a:buFont typeface="Arial"/>
              <a:buChar char="⚬"/>
            </a:pPr>
            <a:r>
              <a:rPr lang="en-US" sz="3399">
                <a:solidFill>
                  <a:srgbClr val="000000"/>
                </a:solidFill>
                <a:latin typeface="Times New Roman"/>
                <a:ea typeface="Times New Roman"/>
                <a:cs typeface="Times New Roman"/>
                <a:sym typeface="Times New Roman"/>
              </a:rPr>
              <a:t>Luxury brands should market sustainability and craftsmanship.</a:t>
            </a:r>
          </a:p>
          <a:p>
            <a:pPr marL="1468119" lvl="2" indent="-489373" algn="just">
              <a:lnSpc>
                <a:spcPts val="4759"/>
              </a:lnSpc>
              <a:buFont typeface="Arial"/>
              <a:buChar char="⚬"/>
            </a:pPr>
            <a:r>
              <a:rPr lang="en-US" sz="3399">
                <a:solidFill>
                  <a:srgbClr val="000000"/>
                </a:solidFill>
                <a:latin typeface="Times New Roman"/>
                <a:ea typeface="Times New Roman"/>
                <a:cs typeface="Times New Roman"/>
                <a:sym typeface="Times New Roman"/>
              </a:rPr>
              <a:t>Fast-fashion brands should improve quality perceptions.</a:t>
            </a:r>
          </a:p>
          <a:p>
            <a:pPr marL="734059" lvl="1" indent="-367030" algn="just">
              <a:lnSpc>
                <a:spcPts val="4759"/>
              </a:lnSpc>
              <a:buFont typeface="Arial"/>
              <a:buChar char="•"/>
            </a:pPr>
            <a:r>
              <a:rPr lang="en-US" sz="3399">
                <a:solidFill>
                  <a:srgbClr val="000000"/>
                </a:solidFill>
                <a:latin typeface="Times New Roman"/>
                <a:ea typeface="Times New Roman"/>
                <a:cs typeface="Times New Roman"/>
                <a:sym typeface="Times New Roman"/>
              </a:rPr>
              <a:t>For Researchers:</a:t>
            </a:r>
          </a:p>
          <a:p>
            <a:pPr marL="1468119" lvl="2" indent="-489373" algn="just">
              <a:lnSpc>
                <a:spcPts val="4759"/>
              </a:lnSpc>
              <a:buFont typeface="Arial"/>
              <a:buChar char="⚬"/>
            </a:pPr>
            <a:r>
              <a:rPr lang="en-US" sz="3399">
                <a:solidFill>
                  <a:srgbClr val="000000"/>
                </a:solidFill>
                <a:latin typeface="Times New Roman"/>
                <a:ea typeface="Times New Roman"/>
                <a:cs typeface="Times New Roman"/>
                <a:sym typeface="Times New Roman"/>
              </a:rPr>
              <a:t>Helps track evolving trends or the marketing trends in the fashion industry.</a:t>
            </a:r>
          </a:p>
          <a:p>
            <a:pPr algn="just">
              <a:lnSpc>
                <a:spcPts val="4759"/>
              </a:lnSpc>
            </a:pPr>
            <a:endParaRPr lang="en-US" sz="3399">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5486400" y="4145973"/>
            <a:ext cx="7315200" cy="1995055"/>
          </a:xfrm>
          <a:custGeom>
            <a:avLst/>
            <a:gdLst/>
            <a:ahLst/>
            <a:cxnLst/>
            <a:rect l="l" t="t" r="r" b="b"/>
            <a:pathLst>
              <a:path w="7315200" h="1995055">
                <a:moveTo>
                  <a:pt x="0" y="0"/>
                </a:moveTo>
                <a:lnTo>
                  <a:pt x="7315200" y="0"/>
                </a:lnTo>
                <a:lnTo>
                  <a:pt x="7315200" y="1995054"/>
                </a:lnTo>
                <a:lnTo>
                  <a:pt x="0" y="1995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grpSp>
        <p:nvGrpSpPr>
          <p:cNvPr id="2" name="Group 2"/>
          <p:cNvGrpSpPr/>
          <p:nvPr/>
        </p:nvGrpSpPr>
        <p:grpSpPr>
          <a:xfrm>
            <a:off x="7147471" y="-1128613"/>
            <a:ext cx="11306481" cy="12544227"/>
            <a:chOff x="0" y="0"/>
            <a:chExt cx="5510530" cy="6113780"/>
          </a:xfrm>
        </p:grpSpPr>
        <p:sp>
          <p:nvSpPr>
            <p:cNvPr id="3" name="Freeform 3"/>
            <p:cNvSpPr/>
            <p:nvPr/>
          </p:nvSpPr>
          <p:spPr>
            <a:xfrm>
              <a:off x="45720" y="49530"/>
              <a:ext cx="5420360" cy="6014720"/>
            </a:xfrm>
            <a:custGeom>
              <a:avLst/>
              <a:gdLst/>
              <a:ahLst/>
              <a:cxnLst/>
              <a:rect l="l" t="t" r="r" b="b"/>
              <a:pathLst>
                <a:path w="5420360" h="6014720">
                  <a:moveTo>
                    <a:pt x="5148580" y="3408680"/>
                  </a:moveTo>
                  <a:lnTo>
                    <a:pt x="5149850" y="3406140"/>
                  </a:lnTo>
                  <a:cubicBezTo>
                    <a:pt x="5322570" y="3082290"/>
                    <a:pt x="5420360" y="2711450"/>
                    <a:pt x="5420360" y="2319020"/>
                  </a:cubicBezTo>
                  <a:cubicBezTo>
                    <a:pt x="5420360" y="1038860"/>
                    <a:pt x="4381500" y="0"/>
                    <a:pt x="3101340" y="0"/>
                  </a:cubicBezTo>
                  <a:cubicBezTo>
                    <a:pt x="2259330" y="0"/>
                    <a:pt x="1521460" y="449580"/>
                    <a:pt x="1115060" y="1121410"/>
                  </a:cubicBezTo>
                  <a:cubicBezTo>
                    <a:pt x="1094740" y="1155700"/>
                    <a:pt x="1075690" y="1188720"/>
                    <a:pt x="1056640" y="1224280"/>
                  </a:cubicBezTo>
                  <a:lnTo>
                    <a:pt x="328930" y="2503170"/>
                  </a:lnTo>
                  <a:cubicBezTo>
                    <a:pt x="308610" y="2536190"/>
                    <a:pt x="290830" y="2569210"/>
                    <a:pt x="271780" y="2603500"/>
                  </a:cubicBezTo>
                  <a:lnTo>
                    <a:pt x="271780" y="2604770"/>
                  </a:lnTo>
                  <a:cubicBezTo>
                    <a:pt x="97790" y="2929890"/>
                    <a:pt x="0" y="3300730"/>
                    <a:pt x="0" y="3695700"/>
                  </a:cubicBezTo>
                  <a:cubicBezTo>
                    <a:pt x="0" y="4975860"/>
                    <a:pt x="1038860" y="6014720"/>
                    <a:pt x="2319020" y="6014720"/>
                  </a:cubicBezTo>
                  <a:cubicBezTo>
                    <a:pt x="3243580" y="6014720"/>
                    <a:pt x="4042410" y="5472430"/>
                    <a:pt x="4414520" y="4688840"/>
                  </a:cubicBezTo>
                  <a:lnTo>
                    <a:pt x="5077460" y="3533140"/>
                  </a:lnTo>
                  <a:cubicBezTo>
                    <a:pt x="5101590" y="3492500"/>
                    <a:pt x="5125720" y="3450590"/>
                    <a:pt x="5148580" y="3408680"/>
                  </a:cubicBezTo>
                  <a:close/>
                </a:path>
              </a:pathLst>
            </a:custGeom>
            <a:blipFill>
              <a:blip r:embed="rId2"/>
              <a:stretch>
                <a:fillRect l="-33276" r="-33276"/>
              </a:stretch>
            </a:blipFill>
          </p:spPr>
          <p:txBody>
            <a:bodyPr/>
            <a:lstStyle/>
            <a:p>
              <a:endParaRPr lang="en-US"/>
            </a:p>
          </p:txBody>
        </p:sp>
      </p:grpSp>
      <p:grpSp>
        <p:nvGrpSpPr>
          <p:cNvPr id="4" name="Group 4"/>
          <p:cNvGrpSpPr/>
          <p:nvPr/>
        </p:nvGrpSpPr>
        <p:grpSpPr>
          <a:xfrm>
            <a:off x="475527" y="2381705"/>
            <a:ext cx="7253504" cy="5523590"/>
            <a:chOff x="0" y="0"/>
            <a:chExt cx="9671339" cy="7364787"/>
          </a:xfrm>
        </p:grpSpPr>
        <p:sp>
          <p:nvSpPr>
            <p:cNvPr id="5" name="TextBox 5"/>
            <p:cNvSpPr txBox="1"/>
            <p:nvPr/>
          </p:nvSpPr>
          <p:spPr>
            <a:xfrm>
              <a:off x="0" y="-66675"/>
              <a:ext cx="9671339" cy="6467990"/>
            </a:xfrm>
            <a:prstGeom prst="rect">
              <a:avLst/>
            </a:prstGeom>
          </p:spPr>
          <p:txBody>
            <a:bodyPr lIns="0" tIns="0" rIns="0" bIns="0" rtlCol="0" anchor="t">
              <a:spAutoFit/>
            </a:bodyPr>
            <a:lstStyle/>
            <a:p>
              <a:pPr marL="0" lvl="0" indent="0" algn="l">
                <a:lnSpc>
                  <a:spcPts val="7458"/>
                </a:lnSpc>
              </a:pPr>
              <a:r>
                <a:rPr lang="en-US" sz="6780" u="none" spc="67">
                  <a:solidFill>
                    <a:srgbClr val="000000"/>
                  </a:solidFill>
                  <a:latin typeface="Times New Roman"/>
                  <a:ea typeface="Times New Roman"/>
                  <a:cs typeface="Times New Roman"/>
                  <a:sym typeface="Times New Roman"/>
                </a:rPr>
                <a:t>Analyzing Business Dynamics: Store Performance &amp; Customer Engagement</a:t>
              </a:r>
            </a:p>
          </p:txBody>
        </p:sp>
        <p:sp>
          <p:nvSpPr>
            <p:cNvPr id="6" name="TextBox 6"/>
            <p:cNvSpPr txBox="1"/>
            <p:nvPr/>
          </p:nvSpPr>
          <p:spPr>
            <a:xfrm>
              <a:off x="0" y="6835832"/>
              <a:ext cx="9601052" cy="528955"/>
            </a:xfrm>
            <a:prstGeom prst="rect">
              <a:avLst/>
            </a:prstGeom>
          </p:spPr>
          <p:txBody>
            <a:bodyPr lIns="0" tIns="0" rIns="0" bIns="0" rtlCol="0" anchor="t">
              <a:spAutoFit/>
            </a:bodyPr>
            <a:lstStyle/>
            <a:p>
              <a:pPr algn="l">
                <a:lnSpc>
                  <a:spcPts val="347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915400" cy="10287000"/>
            <a:chOff x="0" y="0"/>
            <a:chExt cx="2348089" cy="2709333"/>
          </a:xfrm>
        </p:grpSpPr>
        <p:sp>
          <p:nvSpPr>
            <p:cNvPr id="3" name="Freeform 3"/>
            <p:cNvSpPr/>
            <p:nvPr/>
          </p:nvSpPr>
          <p:spPr>
            <a:xfrm>
              <a:off x="0" y="0"/>
              <a:ext cx="2348089" cy="2709333"/>
            </a:xfrm>
            <a:custGeom>
              <a:avLst/>
              <a:gdLst/>
              <a:ahLst/>
              <a:cxnLst/>
              <a:rect l="l" t="t" r="r" b="b"/>
              <a:pathLst>
                <a:path w="2348089" h="2709333">
                  <a:moveTo>
                    <a:pt x="0" y="0"/>
                  </a:moveTo>
                  <a:lnTo>
                    <a:pt x="2348089" y="0"/>
                  </a:lnTo>
                  <a:lnTo>
                    <a:pt x="2348089" y="2709333"/>
                  </a:lnTo>
                  <a:lnTo>
                    <a:pt x="0" y="2709333"/>
                  </a:lnTo>
                  <a:close/>
                </a:path>
              </a:pathLst>
            </a:custGeom>
            <a:solidFill>
              <a:srgbClr val="987B66"/>
            </a:solidFill>
          </p:spPr>
          <p:txBody>
            <a:bodyPr/>
            <a:lstStyle/>
            <a:p>
              <a:endParaRPr lang="en-US"/>
            </a:p>
          </p:txBody>
        </p:sp>
        <p:sp>
          <p:nvSpPr>
            <p:cNvPr id="4" name="TextBox 4"/>
            <p:cNvSpPr txBox="1"/>
            <p:nvPr/>
          </p:nvSpPr>
          <p:spPr>
            <a:xfrm>
              <a:off x="0" y="-57150"/>
              <a:ext cx="2348089" cy="2766483"/>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566882" y="3276495"/>
            <a:ext cx="7756922" cy="5981805"/>
          </a:xfrm>
          <a:custGeom>
            <a:avLst/>
            <a:gdLst/>
            <a:ahLst/>
            <a:cxnLst/>
            <a:rect l="l" t="t" r="r" b="b"/>
            <a:pathLst>
              <a:path w="7756922" h="5981805">
                <a:moveTo>
                  <a:pt x="0" y="0"/>
                </a:moveTo>
                <a:lnTo>
                  <a:pt x="7756922" y="0"/>
                </a:lnTo>
                <a:lnTo>
                  <a:pt x="7756922" y="5981805"/>
                </a:lnTo>
                <a:lnTo>
                  <a:pt x="0" y="5981805"/>
                </a:lnTo>
                <a:lnTo>
                  <a:pt x="0" y="0"/>
                </a:lnTo>
                <a:close/>
              </a:path>
            </a:pathLst>
          </a:custGeom>
          <a:blipFill>
            <a:blip r:embed="rId3"/>
            <a:stretch>
              <a:fillRect l="-744" r="-192" b="-2505"/>
            </a:stretch>
          </a:blipFill>
        </p:spPr>
        <p:txBody>
          <a:bodyPr/>
          <a:lstStyle/>
          <a:p>
            <a:endParaRPr lang="en-US"/>
          </a:p>
        </p:txBody>
      </p:sp>
      <p:pic>
        <p:nvPicPr>
          <p:cNvPr id="6" name="Picture 6"/>
          <p:cNvPicPr>
            <a:picLocks noChangeAspect="1"/>
          </p:cNvPicPr>
          <p:nvPr/>
        </p:nvPicPr>
        <p:blipFill>
          <a:blip r:embed="rId4"/>
          <a:stretch>
            <a:fillRect/>
          </a:stretch>
        </p:blipFill>
        <p:spPr>
          <a:xfrm>
            <a:off x="8447457" y="2971160"/>
            <a:ext cx="10116721" cy="6621140"/>
          </a:xfrm>
          <a:prstGeom prst="rect">
            <a:avLst/>
          </a:prstGeom>
        </p:spPr>
      </p:pic>
      <p:sp>
        <p:nvSpPr>
          <p:cNvPr id="7" name="TextBox 7"/>
          <p:cNvSpPr txBox="1"/>
          <p:nvPr/>
        </p:nvSpPr>
        <p:spPr>
          <a:xfrm>
            <a:off x="14397192" y="8762592"/>
            <a:ext cx="1501155" cy="377825"/>
          </a:xfrm>
          <a:prstGeom prst="rect">
            <a:avLst/>
          </a:prstGeom>
        </p:spPr>
        <p:txBody>
          <a:bodyPr lIns="0" tIns="0" rIns="0" bIns="0" rtlCol="0" anchor="t">
            <a:spAutoFit/>
          </a:bodyPr>
          <a:lstStyle/>
          <a:p>
            <a:pPr algn="ctr">
              <a:lnSpc>
                <a:spcPts val="2799"/>
              </a:lnSpc>
              <a:spcBef>
                <a:spcPct val="0"/>
              </a:spcBef>
            </a:pPr>
            <a:r>
              <a:rPr lang="en-US" sz="1999" b="1" spc="19">
                <a:solidFill>
                  <a:srgbClr val="000000"/>
                </a:solidFill>
                <a:latin typeface="Times New Roman Bold"/>
                <a:ea typeface="Times New Roman Bold"/>
                <a:cs typeface="Times New Roman Bold"/>
                <a:sym typeface="Times New Roman Bold"/>
              </a:rPr>
              <a:t>No. of Stores </a:t>
            </a:r>
          </a:p>
        </p:txBody>
      </p:sp>
      <p:sp>
        <p:nvSpPr>
          <p:cNvPr id="8" name="TextBox 8"/>
          <p:cNvSpPr txBox="1"/>
          <p:nvPr/>
        </p:nvSpPr>
        <p:spPr>
          <a:xfrm rot="-5400000">
            <a:off x="9054161" y="5680354"/>
            <a:ext cx="796262" cy="377825"/>
          </a:xfrm>
          <a:prstGeom prst="rect">
            <a:avLst/>
          </a:prstGeom>
        </p:spPr>
        <p:txBody>
          <a:bodyPr lIns="0" tIns="0" rIns="0" bIns="0" rtlCol="0" anchor="t">
            <a:spAutoFit/>
          </a:bodyPr>
          <a:lstStyle/>
          <a:p>
            <a:pPr algn="ctr">
              <a:lnSpc>
                <a:spcPts val="2799"/>
              </a:lnSpc>
              <a:spcBef>
                <a:spcPct val="0"/>
              </a:spcBef>
            </a:pPr>
            <a:r>
              <a:rPr lang="en-US" sz="1999" b="1" spc="19">
                <a:solidFill>
                  <a:srgbClr val="000000"/>
                </a:solidFill>
                <a:latin typeface="Times New Roman Bold"/>
                <a:ea typeface="Times New Roman Bold"/>
                <a:cs typeface="Times New Roman Bold"/>
                <a:sym typeface="Times New Roman Bold"/>
              </a:rPr>
              <a:t>Brand</a:t>
            </a:r>
          </a:p>
        </p:txBody>
      </p:sp>
      <p:sp>
        <p:nvSpPr>
          <p:cNvPr id="9" name="TextBox 9"/>
          <p:cNvSpPr txBox="1"/>
          <p:nvPr/>
        </p:nvSpPr>
        <p:spPr>
          <a:xfrm>
            <a:off x="2410830" y="800100"/>
            <a:ext cx="13466341" cy="936255"/>
          </a:xfrm>
          <a:prstGeom prst="rect">
            <a:avLst/>
          </a:prstGeom>
        </p:spPr>
        <p:txBody>
          <a:bodyPr lIns="0" tIns="0" rIns="0" bIns="0" rtlCol="0" anchor="t">
            <a:spAutoFit/>
          </a:bodyPr>
          <a:lstStyle/>
          <a:p>
            <a:pPr marL="0" lvl="0" indent="0" algn="ctr">
              <a:lnSpc>
                <a:spcPts val="7014"/>
              </a:lnSpc>
              <a:spcBef>
                <a:spcPct val="0"/>
              </a:spcBef>
            </a:pPr>
            <a:r>
              <a:rPr lang="en-US" sz="4676" b="1" u="none" strike="noStrike" spc="46">
                <a:solidFill>
                  <a:srgbClr val="2D2A2D"/>
                </a:solidFill>
                <a:latin typeface="Times New Roman Bold"/>
                <a:ea typeface="Times New Roman Bold"/>
                <a:cs typeface="Times New Roman Bold"/>
                <a:sym typeface="Times New Roman Bold"/>
              </a:rPr>
              <a:t>Fast Fashion vs Top Other Fasion Brand Store Count</a:t>
            </a:r>
          </a:p>
        </p:txBody>
      </p:sp>
      <p:sp>
        <p:nvSpPr>
          <p:cNvPr id="10" name="TextBox 10"/>
          <p:cNvSpPr txBox="1"/>
          <p:nvPr/>
        </p:nvSpPr>
        <p:spPr>
          <a:xfrm>
            <a:off x="11248517" y="2873179"/>
            <a:ext cx="4840635" cy="430531"/>
          </a:xfrm>
          <a:prstGeom prst="rect">
            <a:avLst/>
          </a:prstGeom>
        </p:spPr>
        <p:txBody>
          <a:bodyPr lIns="0" tIns="0" rIns="0" bIns="0" rtlCol="0" anchor="t">
            <a:spAutoFit/>
          </a:bodyPr>
          <a:lstStyle/>
          <a:p>
            <a:pPr algn="ctr">
              <a:lnSpc>
                <a:spcPts val="3299"/>
              </a:lnSpc>
              <a:spcBef>
                <a:spcPct val="0"/>
              </a:spcBef>
            </a:pPr>
            <a:r>
              <a:rPr lang="en-US" sz="2199" b="1" spc="21">
                <a:solidFill>
                  <a:srgbClr val="000000"/>
                </a:solidFill>
                <a:latin typeface="Times New Roman Bold"/>
                <a:ea typeface="Times New Roman Bold"/>
                <a:cs typeface="Times New Roman Bold"/>
                <a:sym typeface="Times New Roman Bold"/>
              </a:rPr>
              <a:t>Top other Fashion Brand by Store Count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AutoShape 2"/>
          <p:cNvSpPr/>
          <p:nvPr/>
        </p:nvSpPr>
        <p:spPr>
          <a:xfrm rot="628038">
            <a:off x="12564793" y="-1386196"/>
            <a:ext cx="2729333" cy="13687572"/>
          </a:xfrm>
          <a:prstGeom prst="rect">
            <a:avLst/>
          </a:prstGeom>
          <a:solidFill>
            <a:srgbClr val="000000"/>
          </a:solidFill>
        </p:spPr>
        <p:txBody>
          <a:bodyPr/>
          <a:lstStyle/>
          <a:p>
            <a:endParaRPr lang="en-US"/>
          </a:p>
        </p:txBody>
      </p:sp>
      <p:grpSp>
        <p:nvGrpSpPr>
          <p:cNvPr id="3" name="Group 3"/>
          <p:cNvGrpSpPr/>
          <p:nvPr/>
        </p:nvGrpSpPr>
        <p:grpSpPr>
          <a:xfrm>
            <a:off x="8372138" y="1583476"/>
            <a:ext cx="9492086" cy="7120047"/>
            <a:chOff x="0" y="0"/>
            <a:chExt cx="1139530" cy="854765"/>
          </a:xfrm>
        </p:grpSpPr>
        <p:sp>
          <p:nvSpPr>
            <p:cNvPr id="4" name="Freeform 4"/>
            <p:cNvSpPr/>
            <p:nvPr/>
          </p:nvSpPr>
          <p:spPr>
            <a:xfrm>
              <a:off x="0" y="0"/>
              <a:ext cx="1139530" cy="854765"/>
            </a:xfrm>
            <a:custGeom>
              <a:avLst/>
              <a:gdLst/>
              <a:ahLst/>
              <a:cxnLst/>
              <a:rect l="l" t="t" r="r" b="b"/>
              <a:pathLst>
                <a:path w="1139530" h="854765">
                  <a:moveTo>
                    <a:pt x="0" y="0"/>
                  </a:moveTo>
                  <a:lnTo>
                    <a:pt x="1139530" y="0"/>
                  </a:lnTo>
                  <a:lnTo>
                    <a:pt x="1139530" y="854765"/>
                  </a:lnTo>
                  <a:lnTo>
                    <a:pt x="0" y="854765"/>
                  </a:lnTo>
                  <a:close/>
                </a:path>
              </a:pathLst>
            </a:custGeom>
            <a:blipFill>
              <a:blip r:embed="rId2"/>
              <a:stretch>
                <a:fillRect l="-4680" r="-4680"/>
              </a:stretch>
            </a:blipFill>
          </p:spPr>
          <p:txBody>
            <a:bodyPr/>
            <a:lstStyle/>
            <a:p>
              <a:endParaRPr lang="en-US"/>
            </a:p>
          </p:txBody>
        </p:sp>
      </p:grpSp>
      <p:sp>
        <p:nvSpPr>
          <p:cNvPr id="5" name="TextBox 5"/>
          <p:cNvSpPr txBox="1"/>
          <p:nvPr/>
        </p:nvSpPr>
        <p:spPr>
          <a:xfrm>
            <a:off x="807642" y="885825"/>
            <a:ext cx="7373506" cy="1699815"/>
          </a:xfrm>
          <a:prstGeom prst="rect">
            <a:avLst/>
          </a:prstGeom>
        </p:spPr>
        <p:txBody>
          <a:bodyPr lIns="0" tIns="0" rIns="0" bIns="0" rtlCol="0" anchor="t">
            <a:spAutoFit/>
          </a:bodyPr>
          <a:lstStyle/>
          <a:p>
            <a:pPr marL="0" lvl="0" indent="0" algn="l">
              <a:lnSpc>
                <a:spcPts val="6378"/>
              </a:lnSpc>
            </a:pPr>
            <a:r>
              <a:rPr lang="en-US" sz="4906" b="1">
                <a:solidFill>
                  <a:srgbClr val="000000"/>
                </a:solidFill>
                <a:latin typeface="Times New Roman Bold"/>
                <a:ea typeface="Times New Roman Bold"/>
                <a:cs typeface="Times New Roman Bold"/>
                <a:sym typeface="Times New Roman Bold"/>
              </a:rPr>
              <a:t>Fast Fashion store distribution in US</a:t>
            </a:r>
          </a:p>
        </p:txBody>
      </p:sp>
      <p:sp>
        <p:nvSpPr>
          <p:cNvPr id="6" name="TextBox 6"/>
          <p:cNvSpPr txBox="1"/>
          <p:nvPr/>
        </p:nvSpPr>
        <p:spPr>
          <a:xfrm>
            <a:off x="463478" y="2774889"/>
            <a:ext cx="7555627" cy="5782759"/>
          </a:xfrm>
          <a:prstGeom prst="rect">
            <a:avLst/>
          </a:prstGeom>
        </p:spPr>
        <p:txBody>
          <a:bodyPr lIns="0" tIns="0" rIns="0" bIns="0" rtlCol="0" anchor="t">
            <a:spAutoFit/>
          </a:bodyPr>
          <a:lstStyle/>
          <a:p>
            <a:pPr marL="562131" lvl="1" indent="-281065" algn="l">
              <a:lnSpc>
                <a:spcPts val="4165"/>
              </a:lnSpc>
              <a:buFont typeface="Arial"/>
              <a:buChar char="•"/>
            </a:pPr>
            <a:r>
              <a:rPr lang="en-US" sz="2603" b="1">
                <a:solidFill>
                  <a:srgbClr val="000000"/>
                </a:solidFill>
                <a:latin typeface="Times New Roman Bold"/>
                <a:ea typeface="Times New Roman Bold"/>
                <a:cs typeface="Times New Roman Bold"/>
                <a:sym typeface="Times New Roman Bold"/>
              </a:rPr>
              <a:t>Pennsylvania is a Key Market</a:t>
            </a:r>
            <a:r>
              <a:rPr lang="en-US" sz="2603">
                <a:solidFill>
                  <a:srgbClr val="000000"/>
                </a:solidFill>
                <a:latin typeface="Times New Roman"/>
                <a:ea typeface="Times New Roman"/>
                <a:cs typeface="Times New Roman"/>
                <a:sym typeface="Times New Roman"/>
              </a:rPr>
              <a:t> – Fast fashion brands should invest in promotions, customer loyalty programs, and new store openings in PA.</a:t>
            </a:r>
          </a:p>
          <a:p>
            <a:pPr marL="562131" lvl="1" indent="-281065" algn="l">
              <a:lnSpc>
                <a:spcPts val="4165"/>
              </a:lnSpc>
              <a:buFont typeface="Arial"/>
              <a:buChar char="•"/>
            </a:pPr>
            <a:r>
              <a:rPr lang="en-US" sz="2603" b="1">
                <a:solidFill>
                  <a:srgbClr val="000000"/>
                </a:solidFill>
                <a:latin typeface="Times New Roman Bold"/>
                <a:ea typeface="Times New Roman Bold"/>
                <a:cs typeface="Times New Roman Bold"/>
                <a:sym typeface="Times New Roman Bold"/>
              </a:rPr>
              <a:t>Expansion Opportunities in NJ &amp; AZ</a:t>
            </a:r>
            <a:r>
              <a:rPr lang="en-US" sz="2603">
                <a:solidFill>
                  <a:srgbClr val="000000"/>
                </a:solidFill>
                <a:latin typeface="Times New Roman"/>
                <a:ea typeface="Times New Roman"/>
                <a:cs typeface="Times New Roman"/>
                <a:sym typeface="Times New Roman"/>
              </a:rPr>
              <a:t> – Since these states have lower store counts, brands could explore untapped markets or strengthen online presence.</a:t>
            </a:r>
          </a:p>
          <a:p>
            <a:pPr marL="562131" lvl="1" indent="-281065" algn="l">
              <a:lnSpc>
                <a:spcPts val="4165"/>
              </a:lnSpc>
              <a:buFont typeface="Arial"/>
              <a:buChar char="•"/>
            </a:pPr>
            <a:r>
              <a:rPr lang="en-US" sz="2603" b="1">
                <a:solidFill>
                  <a:srgbClr val="000000"/>
                </a:solidFill>
                <a:latin typeface="Times New Roman Bold"/>
                <a:ea typeface="Times New Roman Bold"/>
                <a:cs typeface="Times New Roman Bold"/>
                <a:sym typeface="Times New Roman Bold"/>
              </a:rPr>
              <a:t>Target Shopping Hubs in FL &amp; NV</a:t>
            </a:r>
            <a:r>
              <a:rPr lang="en-US" sz="2603">
                <a:solidFill>
                  <a:srgbClr val="000000"/>
                </a:solidFill>
                <a:latin typeface="Times New Roman"/>
                <a:ea typeface="Times New Roman"/>
                <a:cs typeface="Times New Roman"/>
                <a:sym typeface="Times New Roman"/>
              </a:rPr>
              <a:t> – These states are major tourist and retail destinations, making them ideal for flagship stores and aggressive marketing strategies.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572770" y="1785221"/>
            <a:ext cx="10965912" cy="7953159"/>
          </a:xfrm>
          <a:custGeom>
            <a:avLst/>
            <a:gdLst/>
            <a:ahLst/>
            <a:cxnLst/>
            <a:rect l="l" t="t" r="r" b="b"/>
            <a:pathLst>
              <a:path w="10965912" h="7953159">
                <a:moveTo>
                  <a:pt x="0" y="0"/>
                </a:moveTo>
                <a:lnTo>
                  <a:pt x="10965912" y="0"/>
                </a:lnTo>
                <a:lnTo>
                  <a:pt x="10965912" y="7953158"/>
                </a:lnTo>
                <a:lnTo>
                  <a:pt x="0" y="795315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080728" y="1632821"/>
            <a:ext cx="5846561" cy="8720102"/>
          </a:xfrm>
          <a:prstGeom prst="rect">
            <a:avLst/>
          </a:prstGeom>
        </p:spPr>
        <p:txBody>
          <a:bodyPr lIns="0" tIns="0" rIns="0" bIns="0" rtlCol="0" anchor="t">
            <a:spAutoFit/>
          </a:bodyPr>
          <a:lstStyle/>
          <a:p>
            <a:pPr marL="539941" lvl="1" indent="-269970" algn="l">
              <a:lnSpc>
                <a:spcPts val="4076"/>
              </a:lnSpc>
              <a:buFont typeface="Arial"/>
              <a:buChar char="•"/>
            </a:pPr>
            <a:r>
              <a:rPr lang="en-US" sz="2500">
                <a:solidFill>
                  <a:srgbClr val="000000"/>
                </a:solidFill>
                <a:latin typeface="Times New Roman"/>
                <a:ea typeface="Times New Roman"/>
                <a:cs typeface="Times New Roman"/>
                <a:sym typeface="Times New Roman"/>
              </a:rPr>
              <a:t>Fast Fashion dominates in all categories, especially in </a:t>
            </a:r>
            <a:r>
              <a:rPr lang="en-US" sz="2500" b="1">
                <a:solidFill>
                  <a:srgbClr val="000000"/>
                </a:solidFill>
                <a:latin typeface="Times New Roman Bold"/>
                <a:ea typeface="Times New Roman Bold"/>
                <a:cs typeface="Times New Roman Bold"/>
                <a:sym typeface="Times New Roman Bold"/>
              </a:rPr>
              <a:t>Women’s Clothing, Shopping, and Fashion</a:t>
            </a:r>
            <a:r>
              <a:rPr lang="en-US" sz="2500">
                <a:solidFill>
                  <a:srgbClr val="000000"/>
                </a:solidFill>
                <a:latin typeface="Times New Roman"/>
                <a:ea typeface="Times New Roman"/>
                <a:cs typeface="Times New Roman"/>
                <a:sym typeface="Times New Roman"/>
              </a:rPr>
              <a:t> (each at 19.54%), indicating a strong focus on mainstream apparel.</a:t>
            </a:r>
          </a:p>
          <a:p>
            <a:pPr marL="539941" lvl="1" indent="-269970" algn="l">
              <a:lnSpc>
                <a:spcPts val="4076"/>
              </a:lnSpc>
              <a:buFont typeface="Arial"/>
              <a:buChar char="•"/>
            </a:pPr>
            <a:r>
              <a:rPr lang="en-US" sz="2500" b="1">
                <a:solidFill>
                  <a:srgbClr val="000000"/>
                </a:solidFill>
                <a:latin typeface="Times New Roman Bold"/>
                <a:ea typeface="Times New Roman Bold"/>
                <a:cs typeface="Times New Roman Bold"/>
                <a:sym typeface="Times New Roman Bold"/>
              </a:rPr>
              <a:t>Other Fashion has a more balanced distribution,</a:t>
            </a:r>
            <a:r>
              <a:rPr lang="en-US" sz="2500">
                <a:solidFill>
                  <a:srgbClr val="000000"/>
                </a:solidFill>
                <a:latin typeface="Times New Roman"/>
                <a:ea typeface="Times New Roman"/>
                <a:cs typeface="Times New Roman"/>
                <a:sym typeface="Times New Roman"/>
              </a:rPr>
              <a:t> with a higher presence in Men’s Clothing (6.65%) and Accessories (5.45%), showing a diversified market approach.</a:t>
            </a:r>
          </a:p>
          <a:p>
            <a:pPr marL="539941" lvl="1" indent="-269970" algn="l">
              <a:lnSpc>
                <a:spcPts val="4076"/>
              </a:lnSpc>
              <a:buFont typeface="Arial"/>
              <a:buChar char="•"/>
            </a:pPr>
            <a:r>
              <a:rPr lang="en-US" sz="2500">
                <a:solidFill>
                  <a:srgbClr val="000000"/>
                </a:solidFill>
                <a:latin typeface="Times New Roman"/>
                <a:ea typeface="Times New Roman"/>
                <a:cs typeface="Times New Roman"/>
                <a:sym typeface="Times New Roman"/>
              </a:rPr>
              <a:t>Children’s Clothing has a significant gap, with Fast Fashion (13.99%) outperforming Other Fashion (5.45%), suggesting </a:t>
            </a:r>
            <a:r>
              <a:rPr lang="en-US" sz="2500" b="1">
                <a:solidFill>
                  <a:srgbClr val="000000"/>
                </a:solidFill>
                <a:latin typeface="Times New Roman Bold"/>
                <a:ea typeface="Times New Roman Bold"/>
                <a:cs typeface="Times New Roman Bold"/>
                <a:sym typeface="Times New Roman Bold"/>
              </a:rPr>
              <a:t>greater accessibility and variety for kids’ apparel in fast fashion brands.</a:t>
            </a:r>
          </a:p>
          <a:p>
            <a:pPr algn="l">
              <a:lnSpc>
                <a:spcPts val="3501"/>
              </a:lnSpc>
            </a:pPr>
            <a:endParaRPr lang="en-US" sz="2500" b="1">
              <a:solidFill>
                <a:srgbClr val="000000"/>
              </a:solidFill>
              <a:latin typeface="Times New Roman Bold"/>
              <a:ea typeface="Times New Roman Bold"/>
              <a:cs typeface="Times New Roman Bold"/>
              <a:sym typeface="Times New Roman Bold"/>
            </a:endParaRPr>
          </a:p>
        </p:txBody>
      </p:sp>
      <p:sp>
        <p:nvSpPr>
          <p:cNvPr id="4" name="TextBox 4"/>
          <p:cNvSpPr txBox="1"/>
          <p:nvPr/>
        </p:nvSpPr>
        <p:spPr>
          <a:xfrm>
            <a:off x="3846371" y="441007"/>
            <a:ext cx="11019989" cy="975361"/>
          </a:xfrm>
          <a:prstGeom prst="rect">
            <a:avLst/>
          </a:prstGeom>
        </p:spPr>
        <p:txBody>
          <a:bodyPr lIns="0" tIns="0" rIns="0" bIns="0" rtlCol="0" anchor="t">
            <a:spAutoFit/>
          </a:bodyPr>
          <a:lstStyle/>
          <a:p>
            <a:pPr algn="ctr">
              <a:lnSpc>
                <a:spcPts val="7139"/>
              </a:lnSpc>
            </a:pPr>
            <a:r>
              <a:rPr lang="en-US" sz="5099" b="1">
                <a:solidFill>
                  <a:srgbClr val="000000"/>
                </a:solidFill>
                <a:latin typeface="Times New Roman Bold"/>
                <a:ea typeface="Times New Roman Bold"/>
                <a:cs typeface="Times New Roman Bold"/>
                <a:sym typeface="Times New Roman Bold"/>
              </a:rPr>
              <a:t>Common store category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9643163" y="4061134"/>
            <a:ext cx="8237252" cy="3258072"/>
          </a:xfrm>
          <a:custGeom>
            <a:avLst/>
            <a:gdLst/>
            <a:ahLst/>
            <a:cxnLst/>
            <a:rect l="l" t="t" r="r" b="b"/>
            <a:pathLst>
              <a:path w="8237252" h="3258072">
                <a:moveTo>
                  <a:pt x="0" y="0"/>
                </a:moveTo>
                <a:lnTo>
                  <a:pt x="8237252" y="0"/>
                </a:lnTo>
                <a:lnTo>
                  <a:pt x="8237252" y="3258071"/>
                </a:lnTo>
                <a:lnTo>
                  <a:pt x="0" y="3258071"/>
                </a:lnTo>
                <a:lnTo>
                  <a:pt x="0" y="0"/>
                </a:lnTo>
                <a:close/>
              </a:path>
            </a:pathLst>
          </a:custGeom>
          <a:blipFill>
            <a:blip r:embed="rId2"/>
            <a:stretch>
              <a:fillRect t="-405" r="-750" b="-1164"/>
            </a:stretch>
          </a:blipFill>
        </p:spPr>
        <p:txBody>
          <a:bodyPr/>
          <a:lstStyle/>
          <a:p>
            <a:endParaRPr lang="en-US"/>
          </a:p>
        </p:txBody>
      </p:sp>
      <p:sp>
        <p:nvSpPr>
          <p:cNvPr id="3" name="TextBox 3"/>
          <p:cNvSpPr txBox="1"/>
          <p:nvPr/>
        </p:nvSpPr>
        <p:spPr>
          <a:xfrm>
            <a:off x="1215608" y="1245709"/>
            <a:ext cx="8978273" cy="2642838"/>
          </a:xfrm>
          <a:prstGeom prst="rect">
            <a:avLst/>
          </a:prstGeom>
        </p:spPr>
        <p:txBody>
          <a:bodyPr lIns="0" tIns="0" rIns="0" bIns="0" rtlCol="0" anchor="t">
            <a:spAutoFit/>
          </a:bodyPr>
          <a:lstStyle/>
          <a:p>
            <a:pPr marL="0" lvl="0" indent="0" algn="l">
              <a:lnSpc>
                <a:spcPts val="6543"/>
              </a:lnSpc>
            </a:pPr>
            <a:r>
              <a:rPr lang="en-US" sz="6231" spc="62">
                <a:solidFill>
                  <a:srgbClr val="000000"/>
                </a:solidFill>
                <a:latin typeface="Times New Roman"/>
                <a:ea typeface="Times New Roman"/>
                <a:cs typeface="Times New Roman"/>
                <a:sym typeface="Times New Roman"/>
              </a:rPr>
              <a:t>Average Customer Rating for Fast Fashion vs Other Fashion</a:t>
            </a:r>
          </a:p>
        </p:txBody>
      </p:sp>
      <p:sp>
        <p:nvSpPr>
          <p:cNvPr id="4" name="TextBox 4"/>
          <p:cNvSpPr txBox="1"/>
          <p:nvPr/>
        </p:nvSpPr>
        <p:spPr>
          <a:xfrm>
            <a:off x="1215608" y="5355612"/>
            <a:ext cx="8567612" cy="1529080"/>
          </a:xfrm>
          <a:prstGeom prst="rect">
            <a:avLst/>
          </a:prstGeom>
        </p:spPr>
        <p:txBody>
          <a:bodyPr lIns="0" tIns="0" rIns="0" bIns="0" rtlCol="0" anchor="t">
            <a:spAutoFit/>
          </a:bodyPr>
          <a:lstStyle/>
          <a:p>
            <a:pPr marL="0" lvl="0" indent="0" algn="l">
              <a:lnSpc>
                <a:spcPts val="3919"/>
              </a:lnSpc>
            </a:pPr>
            <a:r>
              <a:rPr lang="en-US" sz="2799" spc="27">
                <a:solidFill>
                  <a:srgbClr val="000000"/>
                </a:solidFill>
                <a:latin typeface="Times New Roman"/>
                <a:ea typeface="Times New Roman"/>
                <a:cs typeface="Times New Roman"/>
                <a:sym typeface="Times New Roman"/>
              </a:rPr>
              <a:t>Other fashion brands have a higher average rating (3.64⭐) compared to fast fashion brands (2.79⭐), indicating better customer satisfaction.</a:t>
            </a:r>
          </a:p>
        </p:txBody>
      </p:sp>
      <p:sp>
        <p:nvSpPr>
          <p:cNvPr id="5" name="TextBox 5"/>
          <p:cNvSpPr txBox="1"/>
          <p:nvPr/>
        </p:nvSpPr>
        <p:spPr>
          <a:xfrm>
            <a:off x="1215608" y="7214430"/>
            <a:ext cx="7928392" cy="1464945"/>
          </a:xfrm>
          <a:prstGeom prst="rect">
            <a:avLst/>
          </a:prstGeom>
        </p:spPr>
        <p:txBody>
          <a:bodyPr lIns="0" tIns="0" rIns="0" bIns="0" rtlCol="0" anchor="t">
            <a:spAutoFit/>
          </a:bodyPr>
          <a:lstStyle/>
          <a:p>
            <a:pPr marL="0" lvl="0" indent="0" algn="l">
              <a:lnSpc>
                <a:spcPts val="3779"/>
              </a:lnSpc>
            </a:pPr>
            <a:r>
              <a:rPr lang="en-US" sz="2699" spc="26">
                <a:solidFill>
                  <a:srgbClr val="000000"/>
                </a:solidFill>
                <a:latin typeface="Times New Roman"/>
                <a:ea typeface="Times New Roman"/>
                <a:cs typeface="Times New Roman"/>
                <a:sym typeface="Times New Roman"/>
              </a:rPr>
              <a:t>The lower rating for fast fashion suggests potential issues with product quality, customer service, or shopping experience.</a:t>
            </a:r>
          </a:p>
        </p:txBody>
      </p:sp>
      <p:sp>
        <p:nvSpPr>
          <p:cNvPr id="6" name="AutoShape 6"/>
          <p:cNvSpPr/>
          <p:nvPr/>
        </p:nvSpPr>
        <p:spPr>
          <a:xfrm>
            <a:off x="1778627" y="4679122"/>
            <a:ext cx="5122944"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AutoShape 2"/>
          <p:cNvSpPr/>
          <p:nvPr/>
        </p:nvSpPr>
        <p:spPr>
          <a:xfrm>
            <a:off x="7726323" y="2562038"/>
            <a:ext cx="10077769" cy="6842439"/>
          </a:xfrm>
          <a:prstGeom prst="rect">
            <a:avLst/>
          </a:prstGeom>
          <a:solidFill>
            <a:srgbClr val="BD6464"/>
          </a:solidFill>
        </p:spPr>
        <p:txBody>
          <a:bodyPr/>
          <a:lstStyle/>
          <a:p>
            <a:endParaRPr lang="en-US"/>
          </a:p>
        </p:txBody>
      </p:sp>
      <p:sp>
        <p:nvSpPr>
          <p:cNvPr id="3" name="Freeform 3"/>
          <p:cNvSpPr/>
          <p:nvPr/>
        </p:nvSpPr>
        <p:spPr>
          <a:xfrm>
            <a:off x="8082665" y="3133262"/>
            <a:ext cx="9365085" cy="5699993"/>
          </a:xfrm>
          <a:custGeom>
            <a:avLst/>
            <a:gdLst/>
            <a:ahLst/>
            <a:cxnLst/>
            <a:rect l="l" t="t" r="r" b="b"/>
            <a:pathLst>
              <a:path w="9365085" h="5699993">
                <a:moveTo>
                  <a:pt x="0" y="0"/>
                </a:moveTo>
                <a:lnTo>
                  <a:pt x="9365085" y="0"/>
                </a:lnTo>
                <a:lnTo>
                  <a:pt x="9365085" y="5699993"/>
                </a:lnTo>
                <a:lnTo>
                  <a:pt x="0" y="5699993"/>
                </a:lnTo>
                <a:lnTo>
                  <a:pt x="0" y="0"/>
                </a:lnTo>
                <a:close/>
              </a:path>
            </a:pathLst>
          </a:custGeom>
          <a:blipFill>
            <a:blip r:embed="rId2"/>
            <a:stretch>
              <a:fillRect t="-2105"/>
            </a:stretch>
          </a:blipFill>
        </p:spPr>
        <p:txBody>
          <a:bodyPr/>
          <a:lstStyle/>
          <a:p>
            <a:endParaRPr lang="en-US"/>
          </a:p>
        </p:txBody>
      </p:sp>
      <p:sp>
        <p:nvSpPr>
          <p:cNvPr id="4" name="TextBox 4"/>
          <p:cNvSpPr txBox="1"/>
          <p:nvPr/>
        </p:nvSpPr>
        <p:spPr>
          <a:xfrm>
            <a:off x="485369" y="2587499"/>
            <a:ext cx="6747128" cy="7044104"/>
          </a:xfrm>
          <a:prstGeom prst="rect">
            <a:avLst/>
          </a:prstGeom>
        </p:spPr>
        <p:txBody>
          <a:bodyPr lIns="0" tIns="0" rIns="0" bIns="0" rtlCol="0" anchor="t">
            <a:spAutoFit/>
          </a:bodyPr>
          <a:lstStyle/>
          <a:p>
            <a:pPr marL="602026" lvl="1" indent="-301013" algn="just">
              <a:lnSpc>
                <a:spcPts val="3680"/>
              </a:lnSpc>
              <a:buFont typeface="Arial"/>
              <a:buChar char="•"/>
            </a:pPr>
            <a:r>
              <a:rPr lang="en-US" sz="2788" b="1" u="none">
                <a:solidFill>
                  <a:srgbClr val="000000"/>
                </a:solidFill>
                <a:latin typeface="Times New Roman Bold"/>
                <a:ea typeface="Times New Roman Bold"/>
                <a:cs typeface="Times New Roman Bold"/>
                <a:sym typeface="Times New Roman Bold"/>
              </a:rPr>
              <a:t>Fast fashion stores stay open longer</a:t>
            </a:r>
            <a:r>
              <a:rPr lang="en-US" sz="2788" u="none">
                <a:solidFill>
                  <a:srgbClr val="000000"/>
                </a:solidFill>
                <a:latin typeface="Times New Roman"/>
                <a:ea typeface="Times New Roman"/>
                <a:cs typeface="Times New Roman"/>
                <a:sym typeface="Times New Roman"/>
              </a:rPr>
              <a:t> – Most fast fashion stores operate around 60-70 hours per week, while other fashion stores have more variation.</a:t>
            </a:r>
          </a:p>
          <a:p>
            <a:pPr algn="just">
              <a:lnSpc>
                <a:spcPts val="3680"/>
              </a:lnSpc>
            </a:pPr>
            <a:endParaRPr lang="en-US" sz="2788" u="none">
              <a:solidFill>
                <a:srgbClr val="000000"/>
              </a:solidFill>
              <a:latin typeface="Times New Roman"/>
              <a:ea typeface="Times New Roman"/>
              <a:cs typeface="Times New Roman"/>
              <a:sym typeface="Times New Roman"/>
            </a:endParaRPr>
          </a:p>
          <a:p>
            <a:pPr marL="602026" lvl="1" indent="-301013" algn="just">
              <a:lnSpc>
                <a:spcPts val="3680"/>
              </a:lnSpc>
              <a:buFont typeface="Arial"/>
              <a:buChar char="•"/>
            </a:pPr>
            <a:r>
              <a:rPr lang="en-US" sz="2788" b="1" u="none">
                <a:solidFill>
                  <a:srgbClr val="000000"/>
                </a:solidFill>
                <a:latin typeface="Times New Roman Bold"/>
                <a:ea typeface="Times New Roman Bold"/>
                <a:cs typeface="Times New Roman Bold"/>
                <a:sym typeface="Times New Roman Bold"/>
              </a:rPr>
              <a:t>Other fashion stores have mixed schedules</a:t>
            </a:r>
            <a:r>
              <a:rPr lang="en-US" sz="2788" u="none">
                <a:solidFill>
                  <a:srgbClr val="000000"/>
                </a:solidFill>
                <a:latin typeface="Times New Roman"/>
                <a:ea typeface="Times New Roman"/>
                <a:cs typeface="Times New Roman"/>
                <a:sym typeface="Times New Roman"/>
              </a:rPr>
              <a:t> – Some open fewer hours, while others operate longer, creating a wider spread in the data.</a:t>
            </a:r>
          </a:p>
          <a:p>
            <a:pPr algn="just">
              <a:lnSpc>
                <a:spcPts val="3680"/>
              </a:lnSpc>
            </a:pPr>
            <a:endParaRPr lang="en-US" sz="2788" u="none">
              <a:solidFill>
                <a:srgbClr val="000000"/>
              </a:solidFill>
              <a:latin typeface="Times New Roman"/>
              <a:ea typeface="Times New Roman"/>
              <a:cs typeface="Times New Roman"/>
              <a:sym typeface="Times New Roman"/>
            </a:endParaRPr>
          </a:p>
          <a:p>
            <a:pPr marL="602026" lvl="1" indent="-301013" algn="just">
              <a:lnSpc>
                <a:spcPts val="3680"/>
              </a:lnSpc>
              <a:buFont typeface="Arial"/>
              <a:buChar char="•"/>
            </a:pPr>
            <a:r>
              <a:rPr lang="en-US" sz="2788" b="1" u="none">
                <a:solidFill>
                  <a:srgbClr val="000000"/>
                </a:solidFill>
                <a:latin typeface="Times New Roman Bold"/>
                <a:ea typeface="Times New Roman Bold"/>
                <a:cs typeface="Times New Roman Bold"/>
                <a:sym typeface="Times New Roman Bold"/>
              </a:rPr>
              <a:t>The red lines show trends</a:t>
            </a:r>
            <a:r>
              <a:rPr lang="en-US" sz="2788" u="none">
                <a:solidFill>
                  <a:srgbClr val="000000"/>
                </a:solidFill>
                <a:latin typeface="Times New Roman"/>
                <a:ea typeface="Times New Roman"/>
                <a:cs typeface="Times New Roman"/>
                <a:sym typeface="Times New Roman"/>
              </a:rPr>
              <a:t> – The smooth curves (KDE lines) highlight the general pattern: fast fashion has a more consistent schedule, while other fashion stores vary more.</a:t>
            </a:r>
          </a:p>
        </p:txBody>
      </p:sp>
      <p:sp>
        <p:nvSpPr>
          <p:cNvPr id="5" name="TextBox 5"/>
          <p:cNvSpPr txBox="1"/>
          <p:nvPr/>
        </p:nvSpPr>
        <p:spPr>
          <a:xfrm>
            <a:off x="-152683" y="819150"/>
            <a:ext cx="18096557" cy="1024890"/>
          </a:xfrm>
          <a:prstGeom prst="rect">
            <a:avLst/>
          </a:prstGeom>
        </p:spPr>
        <p:txBody>
          <a:bodyPr lIns="0" tIns="0" rIns="0" bIns="0" rtlCol="0" anchor="t">
            <a:spAutoFit/>
          </a:bodyPr>
          <a:lstStyle/>
          <a:p>
            <a:pPr algn="ctr">
              <a:lnSpc>
                <a:spcPts val="7559"/>
              </a:lnSpc>
            </a:pPr>
            <a:r>
              <a:rPr lang="en-US" sz="5399" b="1">
                <a:solidFill>
                  <a:srgbClr val="000000"/>
                </a:solidFill>
                <a:latin typeface="Times New Roman Bold"/>
                <a:ea typeface="Times New Roman Bold"/>
                <a:cs typeface="Times New Roman Bold"/>
                <a:sym typeface="Times New Roman Bold"/>
              </a:rPr>
              <a:t>Weekly Operating Hours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sp>
        <p:nvSpPr>
          <p:cNvPr id="2" name="Freeform 2"/>
          <p:cNvSpPr/>
          <p:nvPr/>
        </p:nvSpPr>
        <p:spPr>
          <a:xfrm>
            <a:off x="1028700" y="593880"/>
            <a:ext cx="16176427" cy="9099240"/>
          </a:xfrm>
          <a:custGeom>
            <a:avLst/>
            <a:gdLst/>
            <a:ahLst/>
            <a:cxnLst/>
            <a:rect l="l" t="t" r="r" b="b"/>
            <a:pathLst>
              <a:path w="16176427" h="9099240">
                <a:moveTo>
                  <a:pt x="0" y="0"/>
                </a:moveTo>
                <a:lnTo>
                  <a:pt x="16176427" y="0"/>
                </a:lnTo>
                <a:lnTo>
                  <a:pt x="16176427" y="9099240"/>
                </a:lnTo>
                <a:lnTo>
                  <a:pt x="0" y="909924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DED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5296437"/>
            <a:chOff x="0" y="0"/>
            <a:chExt cx="1403253" cy="812800"/>
          </a:xfrm>
        </p:grpSpPr>
        <p:sp>
          <p:nvSpPr>
            <p:cNvPr id="3" name="Freeform 3"/>
            <p:cNvSpPr/>
            <p:nvPr/>
          </p:nvSpPr>
          <p:spPr>
            <a:xfrm>
              <a:off x="0" y="0"/>
              <a:ext cx="1403253" cy="812800"/>
            </a:xfrm>
            <a:custGeom>
              <a:avLst/>
              <a:gdLst/>
              <a:ahLst/>
              <a:cxnLst/>
              <a:rect l="l" t="t" r="r" b="b"/>
              <a:pathLst>
                <a:path w="1403253" h="812800">
                  <a:moveTo>
                    <a:pt x="0" y="0"/>
                  </a:moveTo>
                  <a:lnTo>
                    <a:pt x="1403253" y="0"/>
                  </a:lnTo>
                  <a:lnTo>
                    <a:pt x="1403253" y="812800"/>
                  </a:lnTo>
                  <a:lnTo>
                    <a:pt x="0" y="812800"/>
                  </a:lnTo>
                  <a:close/>
                </a:path>
              </a:pathLst>
            </a:custGeom>
            <a:blipFill>
              <a:blip r:embed="rId2"/>
              <a:stretch>
                <a:fillRect l="-1486" r="-1486"/>
              </a:stretch>
            </a:blipFill>
          </p:spPr>
          <p:txBody>
            <a:bodyPr/>
            <a:lstStyle/>
            <a:p>
              <a:endParaRPr lang="en-US"/>
            </a:p>
          </p:txBody>
        </p:sp>
      </p:grpSp>
      <p:grpSp>
        <p:nvGrpSpPr>
          <p:cNvPr id="4" name="Group 4"/>
          <p:cNvGrpSpPr/>
          <p:nvPr/>
        </p:nvGrpSpPr>
        <p:grpSpPr>
          <a:xfrm>
            <a:off x="0" y="0"/>
            <a:ext cx="9144000" cy="5296437"/>
            <a:chOff x="0" y="0"/>
            <a:chExt cx="1403253" cy="812800"/>
          </a:xfrm>
        </p:grpSpPr>
        <p:sp>
          <p:nvSpPr>
            <p:cNvPr id="5" name="Freeform 5"/>
            <p:cNvSpPr/>
            <p:nvPr/>
          </p:nvSpPr>
          <p:spPr>
            <a:xfrm>
              <a:off x="0" y="0"/>
              <a:ext cx="1403253" cy="812800"/>
            </a:xfrm>
            <a:custGeom>
              <a:avLst/>
              <a:gdLst/>
              <a:ahLst/>
              <a:cxnLst/>
              <a:rect l="l" t="t" r="r" b="b"/>
              <a:pathLst>
                <a:path w="1403253" h="812800">
                  <a:moveTo>
                    <a:pt x="0" y="0"/>
                  </a:moveTo>
                  <a:lnTo>
                    <a:pt x="1403253" y="0"/>
                  </a:lnTo>
                  <a:lnTo>
                    <a:pt x="1403253" y="812800"/>
                  </a:lnTo>
                  <a:lnTo>
                    <a:pt x="0" y="812800"/>
                  </a:lnTo>
                  <a:close/>
                </a:path>
              </a:pathLst>
            </a:custGeom>
            <a:blipFill>
              <a:blip r:embed="rId3"/>
              <a:stretch>
                <a:fillRect t="-7512" b="-7512"/>
              </a:stretch>
            </a:blipFill>
          </p:spPr>
          <p:txBody>
            <a:bodyPr/>
            <a:lstStyle/>
            <a:p>
              <a:endParaRPr lang="en-US"/>
            </a:p>
          </p:txBody>
        </p:sp>
      </p:grpSp>
      <p:sp>
        <p:nvSpPr>
          <p:cNvPr id="6" name="TextBox 6"/>
          <p:cNvSpPr txBox="1"/>
          <p:nvPr/>
        </p:nvSpPr>
        <p:spPr>
          <a:xfrm>
            <a:off x="1028700" y="6298466"/>
            <a:ext cx="16230600" cy="2167890"/>
          </a:xfrm>
          <a:prstGeom prst="rect">
            <a:avLst/>
          </a:prstGeom>
        </p:spPr>
        <p:txBody>
          <a:bodyPr lIns="0" tIns="0" rIns="0" bIns="0" rtlCol="0" anchor="t">
            <a:spAutoFit/>
          </a:bodyPr>
          <a:lstStyle/>
          <a:p>
            <a:pPr marL="0" lvl="0" indent="0" algn="ctr">
              <a:lnSpc>
                <a:spcPts val="7920"/>
              </a:lnSpc>
            </a:pPr>
            <a:r>
              <a:rPr lang="en-US" sz="7200" b="1" i="1" spc="72">
                <a:solidFill>
                  <a:srgbClr val="000000"/>
                </a:solidFill>
                <a:latin typeface="Times New Roman Bold Italics"/>
                <a:ea typeface="Times New Roman Bold Italics"/>
                <a:cs typeface="Times New Roman Bold Italics"/>
                <a:sym typeface="Times New Roman Bold Italics"/>
              </a:rPr>
              <a:t>Customer Sentiment Analysis: </a:t>
            </a:r>
          </a:p>
          <a:p>
            <a:pPr marL="0" lvl="0" indent="0" algn="ctr">
              <a:lnSpc>
                <a:spcPts val="7920"/>
              </a:lnSpc>
            </a:pPr>
            <a:r>
              <a:rPr lang="en-US" sz="7200" b="1" i="1" spc="72">
                <a:solidFill>
                  <a:srgbClr val="000000"/>
                </a:solidFill>
                <a:latin typeface="Times New Roman Bold Italics"/>
                <a:ea typeface="Times New Roman Bold Italics"/>
                <a:cs typeface="Times New Roman Bold Italics"/>
                <a:sym typeface="Times New Roman Bold Italics"/>
              </a:rPr>
              <a:t>What Do Customers Think?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1183</Words>
  <Application>Microsoft Macintosh PowerPoint</Application>
  <PresentationFormat>Custom</PresentationFormat>
  <Paragraphs>100</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Times New Roman</vt:lpstr>
      <vt:lpstr>Times New Roman Bold Italics</vt:lpstr>
      <vt:lpstr>Calibri</vt:lpstr>
      <vt:lpstr>Times New Roman Bold</vt:lpstr>
      <vt:lpstr>Canva Sans Bold</vt:lpstr>
      <vt:lpstr>Harlow</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cp:lastModifiedBy>Jeffrey John Kennedy (Student)</cp:lastModifiedBy>
  <cp:revision>2</cp:revision>
  <dcterms:created xsi:type="dcterms:W3CDTF">2006-08-16T00:00:00Z</dcterms:created>
  <dcterms:modified xsi:type="dcterms:W3CDTF">2025-07-03T06:51:28Z</dcterms:modified>
  <dc:identifier>DAGgnEjjAb4</dc:identifier>
</cp:coreProperties>
</file>